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Lst>
  <p:notesMasterIdLst>
    <p:notesMasterId r:id="rId42"/>
  </p:notesMasterIdLst>
  <p:handoutMasterIdLst>
    <p:handoutMasterId r:id="rId43"/>
  </p:handoutMasterIdLst>
  <p:sldIdLst>
    <p:sldId id="256" r:id="rId5"/>
    <p:sldId id="259" r:id="rId6"/>
    <p:sldId id="272" r:id="rId7"/>
    <p:sldId id="322" r:id="rId8"/>
    <p:sldId id="326" r:id="rId9"/>
    <p:sldId id="308" r:id="rId10"/>
    <p:sldId id="273" r:id="rId11"/>
    <p:sldId id="324" r:id="rId12"/>
    <p:sldId id="325" r:id="rId13"/>
    <p:sldId id="302" r:id="rId14"/>
    <p:sldId id="323" r:id="rId15"/>
    <p:sldId id="342" r:id="rId16"/>
    <p:sldId id="276" r:id="rId17"/>
    <p:sldId id="258" r:id="rId18"/>
    <p:sldId id="327" r:id="rId19"/>
    <p:sldId id="328" r:id="rId20"/>
    <p:sldId id="329" r:id="rId21"/>
    <p:sldId id="330" r:id="rId22"/>
    <p:sldId id="331" r:id="rId23"/>
    <p:sldId id="341" r:id="rId24"/>
    <p:sldId id="275" r:id="rId25"/>
    <p:sldId id="343" r:id="rId26"/>
    <p:sldId id="344" r:id="rId27"/>
    <p:sldId id="316" r:id="rId28"/>
    <p:sldId id="314" r:id="rId29"/>
    <p:sldId id="319" r:id="rId30"/>
    <p:sldId id="317" r:id="rId31"/>
    <p:sldId id="333" r:id="rId32"/>
    <p:sldId id="334" r:id="rId33"/>
    <p:sldId id="335" r:id="rId34"/>
    <p:sldId id="336" r:id="rId35"/>
    <p:sldId id="337" r:id="rId36"/>
    <p:sldId id="338" r:id="rId37"/>
    <p:sldId id="339" r:id="rId38"/>
    <p:sldId id="340" r:id="rId39"/>
    <p:sldId id="287" r:id="rId40"/>
    <p:sldId id="288" r:id="rId41"/>
  </p:sldIdLst>
  <p:sldSz cx="9144000" cy="6858000" type="screen4x3"/>
  <p:notesSz cx="6858000" cy="9234488"/>
  <p:defaultTextStyle>
    <a:defPPr>
      <a:defRPr lang="en-US"/>
    </a:defPPr>
    <a:lvl1pPr marL="0" algn="l" defTabSz="914139" rtl="0" eaLnBrk="1" latinLnBrk="0" hangingPunct="1">
      <a:defRPr sz="1800" kern="1200">
        <a:solidFill>
          <a:schemeClr val="tx1"/>
        </a:solidFill>
        <a:latin typeface="+mn-lt"/>
        <a:ea typeface="+mn-ea"/>
        <a:cs typeface="+mn-cs"/>
      </a:defRPr>
    </a:lvl1pPr>
    <a:lvl2pPr marL="457070" algn="l" defTabSz="914139" rtl="0" eaLnBrk="1" latinLnBrk="0" hangingPunct="1">
      <a:defRPr sz="1800" kern="1200">
        <a:solidFill>
          <a:schemeClr val="tx1"/>
        </a:solidFill>
        <a:latin typeface="+mn-lt"/>
        <a:ea typeface="+mn-ea"/>
        <a:cs typeface="+mn-cs"/>
      </a:defRPr>
    </a:lvl2pPr>
    <a:lvl3pPr marL="914139" algn="l" defTabSz="914139" rtl="0" eaLnBrk="1" latinLnBrk="0" hangingPunct="1">
      <a:defRPr sz="1800" kern="1200">
        <a:solidFill>
          <a:schemeClr val="tx1"/>
        </a:solidFill>
        <a:latin typeface="+mn-lt"/>
        <a:ea typeface="+mn-ea"/>
        <a:cs typeface="+mn-cs"/>
      </a:defRPr>
    </a:lvl3pPr>
    <a:lvl4pPr marL="1371208" algn="l" defTabSz="914139" rtl="0" eaLnBrk="1" latinLnBrk="0" hangingPunct="1">
      <a:defRPr sz="1800" kern="1200">
        <a:solidFill>
          <a:schemeClr val="tx1"/>
        </a:solidFill>
        <a:latin typeface="+mn-lt"/>
        <a:ea typeface="+mn-ea"/>
        <a:cs typeface="+mn-cs"/>
      </a:defRPr>
    </a:lvl4pPr>
    <a:lvl5pPr marL="1828278" algn="l" defTabSz="914139" rtl="0" eaLnBrk="1" latinLnBrk="0" hangingPunct="1">
      <a:defRPr sz="1800" kern="1200">
        <a:solidFill>
          <a:schemeClr val="tx1"/>
        </a:solidFill>
        <a:latin typeface="+mn-lt"/>
        <a:ea typeface="+mn-ea"/>
        <a:cs typeface="+mn-cs"/>
      </a:defRPr>
    </a:lvl5pPr>
    <a:lvl6pPr marL="2285348" algn="l" defTabSz="914139" rtl="0" eaLnBrk="1" latinLnBrk="0" hangingPunct="1">
      <a:defRPr sz="1800" kern="1200">
        <a:solidFill>
          <a:schemeClr val="tx1"/>
        </a:solidFill>
        <a:latin typeface="+mn-lt"/>
        <a:ea typeface="+mn-ea"/>
        <a:cs typeface="+mn-cs"/>
      </a:defRPr>
    </a:lvl6pPr>
    <a:lvl7pPr marL="2742417" algn="l" defTabSz="914139" rtl="0" eaLnBrk="1" latinLnBrk="0" hangingPunct="1">
      <a:defRPr sz="1800" kern="1200">
        <a:solidFill>
          <a:schemeClr val="tx1"/>
        </a:solidFill>
        <a:latin typeface="+mn-lt"/>
        <a:ea typeface="+mn-ea"/>
        <a:cs typeface="+mn-cs"/>
      </a:defRPr>
    </a:lvl7pPr>
    <a:lvl8pPr marL="3199487" algn="l" defTabSz="914139" rtl="0" eaLnBrk="1" latinLnBrk="0" hangingPunct="1">
      <a:defRPr sz="1800" kern="1200">
        <a:solidFill>
          <a:schemeClr val="tx1"/>
        </a:solidFill>
        <a:latin typeface="+mn-lt"/>
        <a:ea typeface="+mn-ea"/>
        <a:cs typeface="+mn-cs"/>
      </a:defRPr>
    </a:lvl8pPr>
    <a:lvl9pPr marL="3656556" algn="l" defTabSz="91413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rling, Elliot (DOT)" initials="SE(" lastIdx="21" clrIdx="0">
    <p:extLst/>
  </p:cmAuthor>
  <p:cmAuthor id="2" name="Scott Hamwey" initials="SH" lastIdx="2" clrIdx="1"/>
  <p:cmAuthor id="3" name="Hamwey, Scott (DOT)" initials="HS(" lastIdx="2"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B69B1"/>
    <a:srgbClr val="7F7F7F"/>
    <a:srgbClr val="4472C4"/>
    <a:srgbClr val="FFFFFF"/>
    <a:srgbClr val="FCFEFD"/>
    <a:srgbClr val="70AD47"/>
    <a:srgbClr val="00AF50"/>
    <a:srgbClr val="2E75B6"/>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6" autoAdjust="0"/>
    <p:restoredTop sz="88218" autoAdjust="0"/>
  </p:normalViewPr>
  <p:slideViewPr>
    <p:cSldViewPr snapToGrid="0">
      <p:cViewPr varScale="1">
        <p:scale>
          <a:sx n="103" d="100"/>
          <a:sy n="103" d="100"/>
        </p:scale>
        <p:origin x="1896" y="176"/>
      </p:cViewPr>
      <p:guideLst>
        <p:guide orient="horz" pos="2160"/>
        <p:guide pos="2880"/>
      </p:guideLst>
    </p:cSldViewPr>
  </p:slideViewPr>
  <p:notesTextViewPr>
    <p:cViewPr>
      <p:scale>
        <a:sx n="1" d="1"/>
        <a:sy n="1" d="1"/>
      </p:scale>
      <p:origin x="0" y="0"/>
    </p:cViewPr>
  </p:notesTextViewPr>
  <p:notesViewPr>
    <p:cSldViewPr snapToGrid="0">
      <p:cViewPr varScale="1">
        <p:scale>
          <a:sx n="80" d="100"/>
          <a:sy n="80" d="100"/>
        </p:scale>
        <p:origin x="-2574" y="-78"/>
      </p:cViewPr>
      <p:guideLst>
        <p:guide orient="horz" pos="290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CB3AF2-AAF6-4CA4-B9A5-63E35F2E527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7B29DFC-4A8B-4C6D-8E0B-DE43440153D8}">
      <dgm:prSet/>
      <dgm:spPr>
        <a:ln>
          <a:solidFill>
            <a:srgbClr val="FFFF00"/>
          </a:solidFill>
        </a:ln>
      </dgm:spPr>
      <dgm:t>
        <a:bodyPr/>
        <a:lstStyle/>
        <a:p>
          <a:pPr rtl="0"/>
          <a:r>
            <a:rPr lang="en-US" b="1"/>
            <a:t>SAFETY</a:t>
          </a:r>
          <a:endParaRPr lang="en-US"/>
        </a:p>
      </dgm:t>
    </dgm:pt>
    <dgm:pt modelId="{9E53F9D6-FCCE-4F83-AB21-E33E997A1C0E}" type="parTrans" cxnId="{BF0C93AC-2663-4DC8-9654-7C95768B418C}">
      <dgm:prSet/>
      <dgm:spPr/>
      <dgm:t>
        <a:bodyPr/>
        <a:lstStyle/>
        <a:p>
          <a:endParaRPr lang="en-US"/>
        </a:p>
      </dgm:t>
    </dgm:pt>
    <dgm:pt modelId="{B8E99396-09B1-48CC-8875-9E76CB3A67FB}" type="sibTrans" cxnId="{BF0C93AC-2663-4DC8-9654-7C95768B418C}">
      <dgm:prSet/>
      <dgm:spPr/>
      <dgm:t>
        <a:bodyPr/>
        <a:lstStyle/>
        <a:p>
          <a:endParaRPr lang="en-US"/>
        </a:p>
      </dgm:t>
    </dgm:pt>
    <dgm:pt modelId="{541F47C8-A0DF-4179-869B-8DAEB1F713FD}">
      <dgm:prSet/>
      <dgm:spPr>
        <a:ln>
          <a:solidFill>
            <a:srgbClr val="FFFF00"/>
          </a:solidFill>
        </a:ln>
      </dgm:spPr>
      <dgm:t>
        <a:bodyPr/>
        <a:lstStyle/>
        <a:p>
          <a:pPr rtl="0"/>
          <a:r>
            <a:rPr lang="en-US" b="1"/>
            <a:t>CUSTOMERS</a:t>
          </a:r>
          <a:endParaRPr lang="en-US"/>
        </a:p>
      </dgm:t>
    </dgm:pt>
    <dgm:pt modelId="{BF886A79-A104-431F-8015-461DBF8B4F71}" type="parTrans" cxnId="{F436EBFC-8347-4392-8B6D-5C04A59AFFEA}">
      <dgm:prSet/>
      <dgm:spPr/>
      <dgm:t>
        <a:bodyPr/>
        <a:lstStyle/>
        <a:p>
          <a:endParaRPr lang="en-US"/>
        </a:p>
      </dgm:t>
    </dgm:pt>
    <dgm:pt modelId="{036BEB24-8710-4C9A-BF9A-3880BF873E8E}" type="sibTrans" cxnId="{F436EBFC-8347-4392-8B6D-5C04A59AFFEA}">
      <dgm:prSet/>
      <dgm:spPr/>
      <dgm:t>
        <a:bodyPr/>
        <a:lstStyle/>
        <a:p>
          <a:endParaRPr lang="en-US"/>
        </a:p>
      </dgm:t>
    </dgm:pt>
    <dgm:pt modelId="{22619346-07AD-4121-81B0-07186313AA34}">
      <dgm:prSet/>
      <dgm:spPr>
        <a:ln>
          <a:solidFill>
            <a:srgbClr val="FFFF00"/>
          </a:solidFill>
        </a:ln>
      </dgm:spPr>
      <dgm:t>
        <a:bodyPr/>
        <a:lstStyle/>
        <a:p>
          <a:pPr rtl="0"/>
          <a:r>
            <a:rPr lang="en-US" b="1"/>
            <a:t>INFRASTRUCTURE</a:t>
          </a:r>
          <a:endParaRPr lang="en-US"/>
        </a:p>
      </dgm:t>
    </dgm:pt>
    <dgm:pt modelId="{9BBDC181-BA03-4040-BA83-23925B2898D7}" type="parTrans" cxnId="{37E32655-D1DC-493E-904F-A5725E16E6C1}">
      <dgm:prSet/>
      <dgm:spPr/>
      <dgm:t>
        <a:bodyPr/>
        <a:lstStyle/>
        <a:p>
          <a:endParaRPr lang="en-US"/>
        </a:p>
      </dgm:t>
    </dgm:pt>
    <dgm:pt modelId="{9B9DB7FC-0B4B-48C7-B5A3-792F44C3CCA8}" type="sibTrans" cxnId="{37E32655-D1DC-493E-904F-A5725E16E6C1}">
      <dgm:prSet/>
      <dgm:spPr/>
      <dgm:t>
        <a:bodyPr/>
        <a:lstStyle/>
        <a:p>
          <a:endParaRPr lang="en-US"/>
        </a:p>
      </dgm:t>
    </dgm:pt>
    <dgm:pt modelId="{249E0F2A-5385-400D-975D-5146A72488F7}">
      <dgm:prSet/>
      <dgm:spPr>
        <a:ln>
          <a:solidFill>
            <a:srgbClr val="FFFF00"/>
          </a:solidFill>
        </a:ln>
      </dgm:spPr>
      <dgm:t>
        <a:bodyPr/>
        <a:lstStyle/>
        <a:p>
          <a:pPr rtl="0"/>
          <a:r>
            <a:rPr lang="en-US" b="1"/>
            <a:t>FISCAL SUSTAINABILITY</a:t>
          </a:r>
          <a:endParaRPr lang="en-US"/>
        </a:p>
      </dgm:t>
    </dgm:pt>
    <dgm:pt modelId="{86ACEAD9-5F42-4D10-8580-E609A1318169}" type="parTrans" cxnId="{7987CE06-7B12-4026-B870-0D9C1076B842}">
      <dgm:prSet/>
      <dgm:spPr/>
      <dgm:t>
        <a:bodyPr/>
        <a:lstStyle/>
        <a:p>
          <a:endParaRPr lang="en-US"/>
        </a:p>
      </dgm:t>
    </dgm:pt>
    <dgm:pt modelId="{1A24B40B-0B21-4530-BB55-959CAA2A39EF}" type="sibTrans" cxnId="{7987CE06-7B12-4026-B870-0D9C1076B842}">
      <dgm:prSet/>
      <dgm:spPr/>
      <dgm:t>
        <a:bodyPr/>
        <a:lstStyle/>
        <a:p>
          <a:endParaRPr lang="en-US"/>
        </a:p>
      </dgm:t>
    </dgm:pt>
    <dgm:pt modelId="{05757F4B-E6C0-4F00-8C04-33BD4B1004F1}">
      <dgm:prSet/>
      <dgm:spPr>
        <a:ln>
          <a:solidFill>
            <a:srgbClr val="FFFF00"/>
          </a:solidFill>
        </a:ln>
      </dgm:spPr>
      <dgm:t>
        <a:bodyPr/>
        <a:lstStyle/>
        <a:p>
          <a:pPr rtl="0"/>
          <a:r>
            <a:rPr lang="en-US" b="1"/>
            <a:t>ACCESSIBILITY </a:t>
          </a:r>
          <a:endParaRPr lang="en-US"/>
        </a:p>
      </dgm:t>
    </dgm:pt>
    <dgm:pt modelId="{ED571716-374A-48DE-A3F4-293F3A9EA847}" type="parTrans" cxnId="{8755CA19-312E-4D5E-8918-2C0BD93982F1}">
      <dgm:prSet/>
      <dgm:spPr/>
      <dgm:t>
        <a:bodyPr/>
        <a:lstStyle/>
        <a:p>
          <a:endParaRPr lang="en-US"/>
        </a:p>
      </dgm:t>
    </dgm:pt>
    <dgm:pt modelId="{661220E7-25E9-4D2D-B184-67D4A3BCB357}" type="sibTrans" cxnId="{8755CA19-312E-4D5E-8918-2C0BD93982F1}">
      <dgm:prSet/>
      <dgm:spPr/>
      <dgm:t>
        <a:bodyPr/>
        <a:lstStyle/>
        <a:p>
          <a:endParaRPr lang="en-US"/>
        </a:p>
      </dgm:t>
    </dgm:pt>
    <dgm:pt modelId="{5B031849-549C-4C82-B644-8109355B370E}">
      <dgm:prSet/>
      <dgm:spPr/>
      <dgm:t>
        <a:bodyPr/>
        <a:lstStyle/>
        <a:p>
          <a:pPr rtl="0"/>
          <a:r>
            <a:rPr lang="en-US"/>
            <a:t>WORKFORCE</a:t>
          </a:r>
        </a:p>
      </dgm:t>
    </dgm:pt>
    <dgm:pt modelId="{22DF2D83-80A3-40AF-9688-55044817E427}" type="parTrans" cxnId="{B9DD1AB9-9D45-484C-9DE2-B92D9EC4B1E3}">
      <dgm:prSet/>
      <dgm:spPr/>
      <dgm:t>
        <a:bodyPr/>
        <a:lstStyle/>
        <a:p>
          <a:endParaRPr lang="en-US"/>
        </a:p>
      </dgm:t>
    </dgm:pt>
    <dgm:pt modelId="{3459B72E-C577-49FD-BEF0-422FB0880E8D}" type="sibTrans" cxnId="{B9DD1AB9-9D45-484C-9DE2-B92D9EC4B1E3}">
      <dgm:prSet/>
      <dgm:spPr/>
      <dgm:t>
        <a:bodyPr/>
        <a:lstStyle/>
        <a:p>
          <a:endParaRPr lang="en-US"/>
        </a:p>
      </dgm:t>
    </dgm:pt>
    <dgm:pt modelId="{C00D0746-1817-4BC1-BD61-16DFDBF2151C}">
      <dgm:prSet/>
      <dgm:spPr/>
      <dgm:t>
        <a:bodyPr/>
        <a:lstStyle/>
        <a:p>
          <a:pPr rtl="0"/>
          <a:r>
            <a:rPr lang="en-US"/>
            <a:t>MANAGEMENT </a:t>
          </a:r>
        </a:p>
      </dgm:t>
    </dgm:pt>
    <dgm:pt modelId="{F1E7DD0E-79A5-431A-8D19-D28BFC63F0C4}" type="parTrans" cxnId="{E403B172-DB2F-42D5-B52C-89611DB53C3B}">
      <dgm:prSet/>
      <dgm:spPr/>
      <dgm:t>
        <a:bodyPr/>
        <a:lstStyle/>
        <a:p>
          <a:endParaRPr lang="en-US"/>
        </a:p>
      </dgm:t>
    </dgm:pt>
    <dgm:pt modelId="{9B380338-DE60-4C09-B0DD-9DC68E83E2DC}" type="sibTrans" cxnId="{E403B172-DB2F-42D5-B52C-89611DB53C3B}">
      <dgm:prSet/>
      <dgm:spPr/>
      <dgm:t>
        <a:bodyPr/>
        <a:lstStyle/>
        <a:p>
          <a:endParaRPr lang="en-US"/>
        </a:p>
      </dgm:t>
    </dgm:pt>
    <dgm:pt modelId="{3C84A0BC-F040-4F78-9B07-E81AD2797FCE}">
      <dgm:prSet/>
      <dgm:spPr>
        <a:ln>
          <a:solidFill>
            <a:srgbClr val="FFFF00"/>
          </a:solidFill>
        </a:ln>
      </dgm:spPr>
      <dgm:t>
        <a:bodyPr/>
        <a:lstStyle/>
        <a:p>
          <a:pPr rtl="0"/>
          <a:r>
            <a:rPr lang="en-US" b="1"/>
            <a:t>ENVIRONMENT</a:t>
          </a:r>
          <a:endParaRPr lang="en-US"/>
        </a:p>
      </dgm:t>
    </dgm:pt>
    <dgm:pt modelId="{C32F77F4-1037-4B5C-8DC3-811ECD8A79A1}" type="parTrans" cxnId="{2C6F6E39-AD2D-4965-981E-0DF397DE06A4}">
      <dgm:prSet/>
      <dgm:spPr/>
      <dgm:t>
        <a:bodyPr/>
        <a:lstStyle/>
        <a:p>
          <a:endParaRPr lang="en-US"/>
        </a:p>
      </dgm:t>
    </dgm:pt>
    <dgm:pt modelId="{CC9B3780-98A9-42D5-A665-D38971E8DCAE}" type="sibTrans" cxnId="{2C6F6E39-AD2D-4965-981E-0DF397DE06A4}">
      <dgm:prSet/>
      <dgm:spPr/>
      <dgm:t>
        <a:bodyPr/>
        <a:lstStyle/>
        <a:p>
          <a:endParaRPr lang="en-US"/>
        </a:p>
      </dgm:t>
    </dgm:pt>
    <dgm:pt modelId="{7A9B028B-0CF8-43B7-A81C-DC99170E7AC4}">
      <dgm:prSet/>
      <dgm:spPr/>
      <dgm:t>
        <a:bodyPr/>
        <a:lstStyle/>
        <a:p>
          <a:pPr rtl="0"/>
          <a:r>
            <a:rPr lang="en-US"/>
            <a:t>GOVERNANCE </a:t>
          </a:r>
        </a:p>
      </dgm:t>
    </dgm:pt>
    <dgm:pt modelId="{1D9208E3-56E7-48FA-BB8C-C379CEA7BF0C}" type="parTrans" cxnId="{D8CD8772-CB6E-4BE1-BD45-81D200DC0395}">
      <dgm:prSet/>
      <dgm:spPr/>
      <dgm:t>
        <a:bodyPr/>
        <a:lstStyle/>
        <a:p>
          <a:endParaRPr lang="en-US"/>
        </a:p>
      </dgm:t>
    </dgm:pt>
    <dgm:pt modelId="{6EE437A2-6C0B-4271-9E5E-A9CB62710E82}" type="sibTrans" cxnId="{D8CD8772-CB6E-4BE1-BD45-81D200DC0395}">
      <dgm:prSet/>
      <dgm:spPr/>
      <dgm:t>
        <a:bodyPr/>
        <a:lstStyle/>
        <a:p>
          <a:endParaRPr lang="en-US"/>
        </a:p>
      </dgm:t>
    </dgm:pt>
    <dgm:pt modelId="{9ECF025E-01FB-4D40-A82A-A571C836EA66}">
      <dgm:prSet/>
      <dgm:spPr>
        <a:ln>
          <a:solidFill>
            <a:srgbClr val="FFFF00"/>
          </a:solidFill>
        </a:ln>
      </dgm:spPr>
      <dgm:t>
        <a:bodyPr/>
        <a:lstStyle/>
        <a:p>
          <a:pPr rtl="0"/>
          <a:r>
            <a:rPr lang="en-US" b="1"/>
            <a:t>CAPACITY</a:t>
          </a:r>
          <a:endParaRPr lang="en-US"/>
        </a:p>
      </dgm:t>
    </dgm:pt>
    <dgm:pt modelId="{0868AB47-DB19-4C58-87FC-76707F46D7BD}" type="parTrans" cxnId="{28F628AF-1CBE-47CB-97DC-789C65B867C1}">
      <dgm:prSet/>
      <dgm:spPr/>
      <dgm:t>
        <a:bodyPr/>
        <a:lstStyle/>
        <a:p>
          <a:endParaRPr lang="en-US"/>
        </a:p>
      </dgm:t>
    </dgm:pt>
    <dgm:pt modelId="{57E8E128-7029-41A4-B52E-BC4E4199398E}" type="sibTrans" cxnId="{28F628AF-1CBE-47CB-97DC-789C65B867C1}">
      <dgm:prSet/>
      <dgm:spPr/>
      <dgm:t>
        <a:bodyPr/>
        <a:lstStyle/>
        <a:p>
          <a:endParaRPr lang="en-US"/>
        </a:p>
      </dgm:t>
    </dgm:pt>
    <dgm:pt modelId="{CEAE3E6A-E82B-4009-A857-FDB0BF0504EA}" type="pres">
      <dgm:prSet presAssocID="{ECCB3AF2-AAF6-4CA4-B9A5-63E35F2E527E}" presName="diagram" presStyleCnt="0">
        <dgm:presLayoutVars>
          <dgm:dir/>
          <dgm:resizeHandles val="exact"/>
        </dgm:presLayoutVars>
      </dgm:prSet>
      <dgm:spPr/>
    </dgm:pt>
    <dgm:pt modelId="{5EF52B29-DC5E-407C-ABFD-F2F2FF6259B3}" type="pres">
      <dgm:prSet presAssocID="{C7B29DFC-4A8B-4C6D-8E0B-DE43440153D8}" presName="node" presStyleLbl="node1" presStyleIdx="0" presStyleCnt="10">
        <dgm:presLayoutVars>
          <dgm:bulletEnabled val="1"/>
        </dgm:presLayoutVars>
      </dgm:prSet>
      <dgm:spPr/>
    </dgm:pt>
    <dgm:pt modelId="{A97B21FF-079A-498B-89DC-989D2248D79E}" type="pres">
      <dgm:prSet presAssocID="{B8E99396-09B1-48CC-8875-9E76CB3A67FB}" presName="sibTrans" presStyleCnt="0"/>
      <dgm:spPr/>
    </dgm:pt>
    <dgm:pt modelId="{6FD834FB-C1D9-4D5F-8DAB-0E166B714FB1}" type="pres">
      <dgm:prSet presAssocID="{541F47C8-A0DF-4179-869B-8DAEB1F713FD}" presName="node" presStyleLbl="node1" presStyleIdx="1" presStyleCnt="10">
        <dgm:presLayoutVars>
          <dgm:bulletEnabled val="1"/>
        </dgm:presLayoutVars>
      </dgm:prSet>
      <dgm:spPr/>
    </dgm:pt>
    <dgm:pt modelId="{501E1760-D863-488D-BAE2-B5C809B1B955}" type="pres">
      <dgm:prSet presAssocID="{036BEB24-8710-4C9A-BF9A-3880BF873E8E}" presName="sibTrans" presStyleCnt="0"/>
      <dgm:spPr/>
    </dgm:pt>
    <dgm:pt modelId="{4BEB1403-834A-4A63-9A62-F7A86C2ED40A}" type="pres">
      <dgm:prSet presAssocID="{22619346-07AD-4121-81B0-07186313AA34}" presName="node" presStyleLbl="node1" presStyleIdx="2" presStyleCnt="10">
        <dgm:presLayoutVars>
          <dgm:bulletEnabled val="1"/>
        </dgm:presLayoutVars>
      </dgm:prSet>
      <dgm:spPr/>
    </dgm:pt>
    <dgm:pt modelId="{69BB9FF3-F65B-41A1-88B1-2146E6672609}" type="pres">
      <dgm:prSet presAssocID="{9B9DB7FC-0B4B-48C7-B5A3-792F44C3CCA8}" presName="sibTrans" presStyleCnt="0"/>
      <dgm:spPr/>
    </dgm:pt>
    <dgm:pt modelId="{1CD24061-D983-4475-B773-5BFD878B315C}" type="pres">
      <dgm:prSet presAssocID="{249E0F2A-5385-400D-975D-5146A72488F7}" presName="node" presStyleLbl="node1" presStyleIdx="3" presStyleCnt="10">
        <dgm:presLayoutVars>
          <dgm:bulletEnabled val="1"/>
        </dgm:presLayoutVars>
      </dgm:prSet>
      <dgm:spPr/>
    </dgm:pt>
    <dgm:pt modelId="{5C66083B-1693-45D8-B234-A18068105ACC}" type="pres">
      <dgm:prSet presAssocID="{1A24B40B-0B21-4530-BB55-959CAA2A39EF}" presName="sibTrans" presStyleCnt="0"/>
      <dgm:spPr/>
    </dgm:pt>
    <dgm:pt modelId="{AD175BA2-BF82-4995-9F98-064DB3660CB1}" type="pres">
      <dgm:prSet presAssocID="{05757F4B-E6C0-4F00-8C04-33BD4B1004F1}" presName="node" presStyleLbl="node1" presStyleIdx="4" presStyleCnt="10">
        <dgm:presLayoutVars>
          <dgm:bulletEnabled val="1"/>
        </dgm:presLayoutVars>
      </dgm:prSet>
      <dgm:spPr/>
    </dgm:pt>
    <dgm:pt modelId="{44D328BF-0CB0-40D9-AFFB-C7969A3425D7}" type="pres">
      <dgm:prSet presAssocID="{661220E7-25E9-4D2D-B184-67D4A3BCB357}" presName="sibTrans" presStyleCnt="0"/>
      <dgm:spPr/>
    </dgm:pt>
    <dgm:pt modelId="{4D11FEAB-77DA-4EB7-8E6F-0CA64B1E75E3}" type="pres">
      <dgm:prSet presAssocID="{5B031849-549C-4C82-B644-8109355B370E}" presName="node" presStyleLbl="node1" presStyleIdx="5" presStyleCnt="10">
        <dgm:presLayoutVars>
          <dgm:bulletEnabled val="1"/>
        </dgm:presLayoutVars>
      </dgm:prSet>
      <dgm:spPr/>
    </dgm:pt>
    <dgm:pt modelId="{99D72577-6FA6-49F2-B6FA-C22D9E877C48}" type="pres">
      <dgm:prSet presAssocID="{3459B72E-C577-49FD-BEF0-422FB0880E8D}" presName="sibTrans" presStyleCnt="0"/>
      <dgm:spPr/>
    </dgm:pt>
    <dgm:pt modelId="{C011B037-4639-49C5-AF74-440AA13C5775}" type="pres">
      <dgm:prSet presAssocID="{C00D0746-1817-4BC1-BD61-16DFDBF2151C}" presName="node" presStyleLbl="node1" presStyleIdx="6" presStyleCnt="10">
        <dgm:presLayoutVars>
          <dgm:bulletEnabled val="1"/>
        </dgm:presLayoutVars>
      </dgm:prSet>
      <dgm:spPr/>
    </dgm:pt>
    <dgm:pt modelId="{384259CE-AA7A-4141-A5C5-C76C603FD483}" type="pres">
      <dgm:prSet presAssocID="{9B380338-DE60-4C09-B0DD-9DC68E83E2DC}" presName="sibTrans" presStyleCnt="0"/>
      <dgm:spPr/>
    </dgm:pt>
    <dgm:pt modelId="{B6880031-07FC-49DD-B0E6-E6C9B1E2CDFD}" type="pres">
      <dgm:prSet presAssocID="{3C84A0BC-F040-4F78-9B07-E81AD2797FCE}" presName="node" presStyleLbl="node1" presStyleIdx="7" presStyleCnt="10">
        <dgm:presLayoutVars>
          <dgm:bulletEnabled val="1"/>
        </dgm:presLayoutVars>
      </dgm:prSet>
      <dgm:spPr/>
    </dgm:pt>
    <dgm:pt modelId="{4655FAC1-5028-44BF-A8A2-3DEAF908B770}" type="pres">
      <dgm:prSet presAssocID="{CC9B3780-98A9-42D5-A665-D38971E8DCAE}" presName="sibTrans" presStyleCnt="0"/>
      <dgm:spPr/>
    </dgm:pt>
    <dgm:pt modelId="{B9B939AB-9EFD-414E-BDF4-635487A1CB93}" type="pres">
      <dgm:prSet presAssocID="{7A9B028B-0CF8-43B7-A81C-DC99170E7AC4}" presName="node" presStyleLbl="node1" presStyleIdx="8" presStyleCnt="10">
        <dgm:presLayoutVars>
          <dgm:bulletEnabled val="1"/>
        </dgm:presLayoutVars>
      </dgm:prSet>
      <dgm:spPr/>
    </dgm:pt>
    <dgm:pt modelId="{C5E81708-5D0C-47C4-8D44-B9E1FD5B75C4}" type="pres">
      <dgm:prSet presAssocID="{6EE437A2-6C0B-4271-9E5E-A9CB62710E82}" presName="sibTrans" presStyleCnt="0"/>
      <dgm:spPr/>
    </dgm:pt>
    <dgm:pt modelId="{87AD913D-3E25-4513-A769-0051160FC160}" type="pres">
      <dgm:prSet presAssocID="{9ECF025E-01FB-4D40-A82A-A571C836EA66}" presName="node" presStyleLbl="node1" presStyleIdx="9" presStyleCnt="10">
        <dgm:presLayoutVars>
          <dgm:bulletEnabled val="1"/>
        </dgm:presLayoutVars>
      </dgm:prSet>
      <dgm:spPr/>
    </dgm:pt>
  </dgm:ptLst>
  <dgm:cxnLst>
    <dgm:cxn modelId="{68826B05-D222-42F8-B49F-403D2FB30AEA}" type="presOf" srcId="{22619346-07AD-4121-81B0-07186313AA34}" destId="{4BEB1403-834A-4A63-9A62-F7A86C2ED40A}" srcOrd="0" destOrd="0" presId="urn:microsoft.com/office/officeart/2005/8/layout/default"/>
    <dgm:cxn modelId="{7987CE06-7B12-4026-B870-0D9C1076B842}" srcId="{ECCB3AF2-AAF6-4CA4-B9A5-63E35F2E527E}" destId="{249E0F2A-5385-400D-975D-5146A72488F7}" srcOrd="3" destOrd="0" parTransId="{86ACEAD9-5F42-4D10-8580-E609A1318169}" sibTransId="{1A24B40B-0B21-4530-BB55-959CAA2A39EF}"/>
    <dgm:cxn modelId="{8755CA19-312E-4D5E-8918-2C0BD93982F1}" srcId="{ECCB3AF2-AAF6-4CA4-B9A5-63E35F2E527E}" destId="{05757F4B-E6C0-4F00-8C04-33BD4B1004F1}" srcOrd="4" destOrd="0" parTransId="{ED571716-374A-48DE-A3F4-293F3A9EA847}" sibTransId="{661220E7-25E9-4D2D-B184-67D4A3BCB357}"/>
    <dgm:cxn modelId="{866F4025-2DBF-4038-A782-87161B54F6E0}" type="presOf" srcId="{05757F4B-E6C0-4F00-8C04-33BD4B1004F1}" destId="{AD175BA2-BF82-4995-9F98-064DB3660CB1}" srcOrd="0" destOrd="0" presId="urn:microsoft.com/office/officeart/2005/8/layout/default"/>
    <dgm:cxn modelId="{2C6F6E39-AD2D-4965-981E-0DF397DE06A4}" srcId="{ECCB3AF2-AAF6-4CA4-B9A5-63E35F2E527E}" destId="{3C84A0BC-F040-4F78-9B07-E81AD2797FCE}" srcOrd="7" destOrd="0" parTransId="{C32F77F4-1037-4B5C-8DC3-811ECD8A79A1}" sibTransId="{CC9B3780-98A9-42D5-A665-D38971E8DCAE}"/>
    <dgm:cxn modelId="{962BF452-8DA8-4A39-922D-310B949CCA9F}" type="presOf" srcId="{249E0F2A-5385-400D-975D-5146A72488F7}" destId="{1CD24061-D983-4475-B773-5BFD878B315C}" srcOrd="0" destOrd="0" presId="urn:microsoft.com/office/officeart/2005/8/layout/default"/>
    <dgm:cxn modelId="{37E32655-D1DC-493E-904F-A5725E16E6C1}" srcId="{ECCB3AF2-AAF6-4CA4-B9A5-63E35F2E527E}" destId="{22619346-07AD-4121-81B0-07186313AA34}" srcOrd="2" destOrd="0" parTransId="{9BBDC181-BA03-4040-BA83-23925B2898D7}" sibTransId="{9B9DB7FC-0B4B-48C7-B5A3-792F44C3CCA8}"/>
    <dgm:cxn modelId="{D8577964-C9E5-4B21-AAD5-196ADD048DD8}" type="presOf" srcId="{9ECF025E-01FB-4D40-A82A-A571C836EA66}" destId="{87AD913D-3E25-4513-A769-0051160FC160}" srcOrd="0" destOrd="0" presId="urn:microsoft.com/office/officeart/2005/8/layout/default"/>
    <dgm:cxn modelId="{D8CD8772-CB6E-4BE1-BD45-81D200DC0395}" srcId="{ECCB3AF2-AAF6-4CA4-B9A5-63E35F2E527E}" destId="{7A9B028B-0CF8-43B7-A81C-DC99170E7AC4}" srcOrd="8" destOrd="0" parTransId="{1D9208E3-56E7-48FA-BB8C-C379CEA7BF0C}" sibTransId="{6EE437A2-6C0B-4271-9E5E-A9CB62710E82}"/>
    <dgm:cxn modelId="{E403B172-DB2F-42D5-B52C-89611DB53C3B}" srcId="{ECCB3AF2-AAF6-4CA4-B9A5-63E35F2E527E}" destId="{C00D0746-1817-4BC1-BD61-16DFDBF2151C}" srcOrd="6" destOrd="0" parTransId="{F1E7DD0E-79A5-431A-8D19-D28BFC63F0C4}" sibTransId="{9B380338-DE60-4C09-B0DD-9DC68E83E2DC}"/>
    <dgm:cxn modelId="{20D47B8A-FC4A-4F29-AFE4-145CEE128AEB}" type="presOf" srcId="{3C84A0BC-F040-4F78-9B07-E81AD2797FCE}" destId="{B6880031-07FC-49DD-B0E6-E6C9B1E2CDFD}" srcOrd="0" destOrd="0" presId="urn:microsoft.com/office/officeart/2005/8/layout/default"/>
    <dgm:cxn modelId="{DE8D189E-474C-491C-AD73-B457EF773272}" type="presOf" srcId="{7A9B028B-0CF8-43B7-A81C-DC99170E7AC4}" destId="{B9B939AB-9EFD-414E-BDF4-635487A1CB93}" srcOrd="0" destOrd="0" presId="urn:microsoft.com/office/officeart/2005/8/layout/default"/>
    <dgm:cxn modelId="{BF0C93AC-2663-4DC8-9654-7C95768B418C}" srcId="{ECCB3AF2-AAF6-4CA4-B9A5-63E35F2E527E}" destId="{C7B29DFC-4A8B-4C6D-8E0B-DE43440153D8}" srcOrd="0" destOrd="0" parTransId="{9E53F9D6-FCCE-4F83-AB21-E33E997A1C0E}" sibTransId="{B8E99396-09B1-48CC-8875-9E76CB3A67FB}"/>
    <dgm:cxn modelId="{28F628AF-1CBE-47CB-97DC-789C65B867C1}" srcId="{ECCB3AF2-AAF6-4CA4-B9A5-63E35F2E527E}" destId="{9ECF025E-01FB-4D40-A82A-A571C836EA66}" srcOrd="9" destOrd="0" parTransId="{0868AB47-DB19-4C58-87FC-76707F46D7BD}" sibTransId="{57E8E128-7029-41A4-B52E-BC4E4199398E}"/>
    <dgm:cxn modelId="{AEEC8AAF-B751-460F-95C8-E502E82CE406}" type="presOf" srcId="{C7B29DFC-4A8B-4C6D-8E0B-DE43440153D8}" destId="{5EF52B29-DC5E-407C-ABFD-F2F2FF6259B3}" srcOrd="0" destOrd="0" presId="urn:microsoft.com/office/officeart/2005/8/layout/default"/>
    <dgm:cxn modelId="{0173B0B3-89A8-4A13-901E-7DA7787ED089}" type="presOf" srcId="{C00D0746-1817-4BC1-BD61-16DFDBF2151C}" destId="{C011B037-4639-49C5-AF74-440AA13C5775}" srcOrd="0" destOrd="0" presId="urn:microsoft.com/office/officeart/2005/8/layout/default"/>
    <dgm:cxn modelId="{B9DD1AB9-9D45-484C-9DE2-B92D9EC4B1E3}" srcId="{ECCB3AF2-AAF6-4CA4-B9A5-63E35F2E527E}" destId="{5B031849-549C-4C82-B644-8109355B370E}" srcOrd="5" destOrd="0" parTransId="{22DF2D83-80A3-40AF-9688-55044817E427}" sibTransId="{3459B72E-C577-49FD-BEF0-422FB0880E8D}"/>
    <dgm:cxn modelId="{D7B0D0BC-C1A0-46A6-8894-218FE0D789BA}" type="presOf" srcId="{541F47C8-A0DF-4179-869B-8DAEB1F713FD}" destId="{6FD834FB-C1D9-4D5F-8DAB-0E166B714FB1}" srcOrd="0" destOrd="0" presId="urn:microsoft.com/office/officeart/2005/8/layout/default"/>
    <dgm:cxn modelId="{677C4FD9-1B00-4051-880C-EA85FD9AD2B7}" type="presOf" srcId="{5B031849-549C-4C82-B644-8109355B370E}" destId="{4D11FEAB-77DA-4EB7-8E6F-0CA64B1E75E3}" srcOrd="0" destOrd="0" presId="urn:microsoft.com/office/officeart/2005/8/layout/default"/>
    <dgm:cxn modelId="{A8BCF9F1-B1A8-40E7-AA5B-DB5F27551311}" type="presOf" srcId="{ECCB3AF2-AAF6-4CA4-B9A5-63E35F2E527E}" destId="{CEAE3E6A-E82B-4009-A857-FDB0BF0504EA}" srcOrd="0" destOrd="0" presId="urn:microsoft.com/office/officeart/2005/8/layout/default"/>
    <dgm:cxn modelId="{F436EBFC-8347-4392-8B6D-5C04A59AFFEA}" srcId="{ECCB3AF2-AAF6-4CA4-B9A5-63E35F2E527E}" destId="{541F47C8-A0DF-4179-869B-8DAEB1F713FD}" srcOrd="1" destOrd="0" parTransId="{BF886A79-A104-431F-8015-461DBF8B4F71}" sibTransId="{036BEB24-8710-4C9A-BF9A-3880BF873E8E}"/>
    <dgm:cxn modelId="{76CB7FAB-8AB7-49C2-8630-7607B8C9BEA6}" type="presParOf" srcId="{CEAE3E6A-E82B-4009-A857-FDB0BF0504EA}" destId="{5EF52B29-DC5E-407C-ABFD-F2F2FF6259B3}" srcOrd="0" destOrd="0" presId="urn:microsoft.com/office/officeart/2005/8/layout/default"/>
    <dgm:cxn modelId="{ACD02F30-CF5C-422D-8A8F-B8B709BDF167}" type="presParOf" srcId="{CEAE3E6A-E82B-4009-A857-FDB0BF0504EA}" destId="{A97B21FF-079A-498B-89DC-989D2248D79E}" srcOrd="1" destOrd="0" presId="urn:microsoft.com/office/officeart/2005/8/layout/default"/>
    <dgm:cxn modelId="{79716076-87FA-4C42-A987-B5580D670187}" type="presParOf" srcId="{CEAE3E6A-E82B-4009-A857-FDB0BF0504EA}" destId="{6FD834FB-C1D9-4D5F-8DAB-0E166B714FB1}" srcOrd="2" destOrd="0" presId="urn:microsoft.com/office/officeart/2005/8/layout/default"/>
    <dgm:cxn modelId="{A39ACA12-D5BD-47E6-B10F-5D55661B6021}" type="presParOf" srcId="{CEAE3E6A-E82B-4009-A857-FDB0BF0504EA}" destId="{501E1760-D863-488D-BAE2-B5C809B1B955}" srcOrd="3" destOrd="0" presId="urn:microsoft.com/office/officeart/2005/8/layout/default"/>
    <dgm:cxn modelId="{2C7BB32C-88D7-45A7-A67E-CB8D8AEF90C2}" type="presParOf" srcId="{CEAE3E6A-E82B-4009-A857-FDB0BF0504EA}" destId="{4BEB1403-834A-4A63-9A62-F7A86C2ED40A}" srcOrd="4" destOrd="0" presId="urn:microsoft.com/office/officeart/2005/8/layout/default"/>
    <dgm:cxn modelId="{4E2C3EC5-B1C8-4D8B-BEFE-F8C6C8F16F5C}" type="presParOf" srcId="{CEAE3E6A-E82B-4009-A857-FDB0BF0504EA}" destId="{69BB9FF3-F65B-41A1-88B1-2146E6672609}" srcOrd="5" destOrd="0" presId="urn:microsoft.com/office/officeart/2005/8/layout/default"/>
    <dgm:cxn modelId="{5647ED0F-8A0E-4588-9B43-C2767775392A}" type="presParOf" srcId="{CEAE3E6A-E82B-4009-A857-FDB0BF0504EA}" destId="{1CD24061-D983-4475-B773-5BFD878B315C}" srcOrd="6" destOrd="0" presId="urn:microsoft.com/office/officeart/2005/8/layout/default"/>
    <dgm:cxn modelId="{2CA2A170-F58F-474A-A0F6-6F755D445BEF}" type="presParOf" srcId="{CEAE3E6A-E82B-4009-A857-FDB0BF0504EA}" destId="{5C66083B-1693-45D8-B234-A18068105ACC}" srcOrd="7" destOrd="0" presId="urn:microsoft.com/office/officeart/2005/8/layout/default"/>
    <dgm:cxn modelId="{EF13C504-1E75-457F-9D89-97C0A94EA90A}" type="presParOf" srcId="{CEAE3E6A-E82B-4009-A857-FDB0BF0504EA}" destId="{AD175BA2-BF82-4995-9F98-064DB3660CB1}" srcOrd="8" destOrd="0" presId="urn:microsoft.com/office/officeart/2005/8/layout/default"/>
    <dgm:cxn modelId="{6EA9E739-1443-4D0C-83AB-97D841F1FADD}" type="presParOf" srcId="{CEAE3E6A-E82B-4009-A857-FDB0BF0504EA}" destId="{44D328BF-0CB0-40D9-AFFB-C7969A3425D7}" srcOrd="9" destOrd="0" presId="urn:microsoft.com/office/officeart/2005/8/layout/default"/>
    <dgm:cxn modelId="{37CE08AE-063F-466A-9E33-9E0DC50AD15A}" type="presParOf" srcId="{CEAE3E6A-E82B-4009-A857-FDB0BF0504EA}" destId="{4D11FEAB-77DA-4EB7-8E6F-0CA64B1E75E3}" srcOrd="10" destOrd="0" presId="urn:microsoft.com/office/officeart/2005/8/layout/default"/>
    <dgm:cxn modelId="{1C47F2C8-544D-47A4-9E31-F08880205821}" type="presParOf" srcId="{CEAE3E6A-E82B-4009-A857-FDB0BF0504EA}" destId="{99D72577-6FA6-49F2-B6FA-C22D9E877C48}" srcOrd="11" destOrd="0" presId="urn:microsoft.com/office/officeart/2005/8/layout/default"/>
    <dgm:cxn modelId="{B9A87EDB-2A28-4DAF-8EAF-951AD7CC12C1}" type="presParOf" srcId="{CEAE3E6A-E82B-4009-A857-FDB0BF0504EA}" destId="{C011B037-4639-49C5-AF74-440AA13C5775}" srcOrd="12" destOrd="0" presId="urn:microsoft.com/office/officeart/2005/8/layout/default"/>
    <dgm:cxn modelId="{1DB5F73F-2B2D-463C-9219-EB35ED9ED0C5}" type="presParOf" srcId="{CEAE3E6A-E82B-4009-A857-FDB0BF0504EA}" destId="{384259CE-AA7A-4141-A5C5-C76C603FD483}" srcOrd="13" destOrd="0" presId="urn:microsoft.com/office/officeart/2005/8/layout/default"/>
    <dgm:cxn modelId="{AD7797A6-3D81-4DAC-994C-A3D46108CE5D}" type="presParOf" srcId="{CEAE3E6A-E82B-4009-A857-FDB0BF0504EA}" destId="{B6880031-07FC-49DD-B0E6-E6C9B1E2CDFD}" srcOrd="14" destOrd="0" presId="urn:microsoft.com/office/officeart/2005/8/layout/default"/>
    <dgm:cxn modelId="{8CF906A9-E5D0-46F8-BDCC-7C0D62F407F9}" type="presParOf" srcId="{CEAE3E6A-E82B-4009-A857-FDB0BF0504EA}" destId="{4655FAC1-5028-44BF-A8A2-3DEAF908B770}" srcOrd="15" destOrd="0" presId="urn:microsoft.com/office/officeart/2005/8/layout/default"/>
    <dgm:cxn modelId="{F50CF407-5141-4144-B534-DD7B871F397D}" type="presParOf" srcId="{CEAE3E6A-E82B-4009-A857-FDB0BF0504EA}" destId="{B9B939AB-9EFD-414E-BDF4-635487A1CB93}" srcOrd="16" destOrd="0" presId="urn:microsoft.com/office/officeart/2005/8/layout/default"/>
    <dgm:cxn modelId="{71015B81-C36A-47A1-991E-40AEA31DBB22}" type="presParOf" srcId="{CEAE3E6A-E82B-4009-A857-FDB0BF0504EA}" destId="{C5E81708-5D0C-47C4-8D44-B9E1FD5B75C4}" srcOrd="17" destOrd="0" presId="urn:microsoft.com/office/officeart/2005/8/layout/default"/>
    <dgm:cxn modelId="{5D841EF8-D789-4448-9CBF-AC0417C3A7B9}" type="presParOf" srcId="{CEAE3E6A-E82B-4009-A857-FDB0BF0504EA}" destId="{87AD913D-3E25-4513-A769-0051160FC160}"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F39216-D739-4DDE-A153-87DCBA6C086B}" type="doc">
      <dgm:prSet loTypeId="urn:microsoft.com/office/officeart/2005/8/layout/process4" loCatId="process" qsTypeId="urn:microsoft.com/office/officeart/2005/8/quickstyle/simple1" qsCatId="simple" csTypeId="urn:microsoft.com/office/officeart/2005/8/colors/accent1_3" csCatId="accent1" phldr="1"/>
      <dgm:spPr/>
      <dgm:t>
        <a:bodyPr/>
        <a:lstStyle/>
        <a:p>
          <a:endParaRPr lang="en-US"/>
        </a:p>
      </dgm:t>
    </dgm:pt>
    <dgm:pt modelId="{F3138BB2-FB69-4AE3-AA34-BBD7FBA35E50}">
      <dgm:prSet phldrT="[Text]" custT="1"/>
      <dgm:spPr/>
      <dgm:t>
        <a:bodyPr/>
        <a:lstStyle/>
        <a:p>
          <a:r>
            <a:rPr lang="en-US" sz="1800" b="1" dirty="0"/>
            <a:t>MBTA Strategic Plan</a:t>
          </a:r>
        </a:p>
      </dgm:t>
    </dgm:pt>
    <dgm:pt modelId="{D4BA1F6C-D11B-4803-B2E9-EC5C857AB306}" type="parTrans" cxnId="{042EA3CB-165D-47AC-B724-634BB9094E65}">
      <dgm:prSet/>
      <dgm:spPr/>
      <dgm:t>
        <a:bodyPr/>
        <a:lstStyle/>
        <a:p>
          <a:endParaRPr lang="en-US"/>
        </a:p>
      </dgm:t>
    </dgm:pt>
    <dgm:pt modelId="{2F720843-4BEB-4239-A5D5-D51C35200FAD}" type="sibTrans" cxnId="{042EA3CB-165D-47AC-B724-634BB9094E65}">
      <dgm:prSet/>
      <dgm:spPr/>
      <dgm:t>
        <a:bodyPr/>
        <a:lstStyle/>
        <a:p>
          <a:endParaRPr lang="en-US"/>
        </a:p>
      </dgm:t>
    </dgm:pt>
    <dgm:pt modelId="{1B4AE497-7398-4F3A-9345-86C030B0F1B2}">
      <dgm:prSet phldrT="[Text]" custT="1"/>
      <dgm:spPr/>
      <dgm:t>
        <a:bodyPr/>
        <a:lstStyle/>
        <a:p>
          <a:r>
            <a:rPr lang="en-US" sz="1800" b="1" dirty="0"/>
            <a:t>Capital Investment Plan (CIP)</a:t>
          </a:r>
        </a:p>
      </dgm:t>
    </dgm:pt>
    <dgm:pt modelId="{451DA2E8-27E1-4B92-ADC7-CEA906C2CE57}" type="parTrans" cxnId="{D168D0E4-77F5-4334-833C-B5B5E401C91B}">
      <dgm:prSet/>
      <dgm:spPr/>
      <dgm:t>
        <a:bodyPr/>
        <a:lstStyle/>
        <a:p>
          <a:endParaRPr lang="en-US"/>
        </a:p>
      </dgm:t>
    </dgm:pt>
    <dgm:pt modelId="{8CB7FF51-9DD0-446B-A4D6-C939B6E923D8}" type="sibTrans" cxnId="{D168D0E4-77F5-4334-833C-B5B5E401C91B}">
      <dgm:prSet/>
      <dgm:spPr/>
      <dgm:t>
        <a:bodyPr/>
        <a:lstStyle/>
        <a:p>
          <a:endParaRPr lang="en-US"/>
        </a:p>
      </dgm:t>
    </dgm:pt>
    <dgm:pt modelId="{164EBCDA-8A17-4DB3-A7AD-AAF5B7C0A88B}">
      <dgm:prSet phldrT="[Text]" custT="1"/>
      <dgm:spPr/>
      <dgm:t>
        <a:bodyPr/>
        <a:lstStyle/>
        <a:p>
          <a:r>
            <a:rPr lang="en-US" sz="1800" b="1" dirty="0"/>
            <a:t>Implementation</a:t>
          </a:r>
        </a:p>
      </dgm:t>
    </dgm:pt>
    <dgm:pt modelId="{BBEEBD82-5658-40D2-835B-F24F1D023B34}" type="parTrans" cxnId="{082AE6DC-1EA1-47F9-845B-97FAE5F5A9CD}">
      <dgm:prSet/>
      <dgm:spPr/>
      <dgm:t>
        <a:bodyPr/>
        <a:lstStyle/>
        <a:p>
          <a:endParaRPr lang="en-US"/>
        </a:p>
      </dgm:t>
    </dgm:pt>
    <dgm:pt modelId="{8D65F593-8975-4E84-A577-C9D8C67C3E57}" type="sibTrans" cxnId="{082AE6DC-1EA1-47F9-845B-97FAE5F5A9CD}">
      <dgm:prSet/>
      <dgm:spPr/>
      <dgm:t>
        <a:bodyPr/>
        <a:lstStyle/>
        <a:p>
          <a:endParaRPr lang="en-US"/>
        </a:p>
      </dgm:t>
    </dgm:pt>
    <dgm:pt modelId="{16288B1C-90C2-4397-938A-C58E19D6967C}">
      <dgm:prSet custT="1"/>
      <dgm:spPr>
        <a:ln>
          <a:solidFill>
            <a:srgbClr val="FFFF00"/>
          </a:solidFill>
        </a:ln>
      </dgm:spPr>
      <dgm:t>
        <a:bodyPr/>
        <a:lstStyle/>
        <a:p>
          <a:r>
            <a:rPr lang="en-US" sz="1800" b="1" dirty="0"/>
            <a:t>Focus40</a:t>
          </a:r>
        </a:p>
      </dgm:t>
    </dgm:pt>
    <dgm:pt modelId="{B0F2B311-EE40-453C-AC6A-E542BD3A7A58}" type="parTrans" cxnId="{994FFFFD-9752-42A2-B21C-DF12A3F230EA}">
      <dgm:prSet/>
      <dgm:spPr/>
      <dgm:t>
        <a:bodyPr/>
        <a:lstStyle/>
        <a:p>
          <a:endParaRPr lang="en-US"/>
        </a:p>
      </dgm:t>
    </dgm:pt>
    <dgm:pt modelId="{7D690698-209A-4394-B067-14EB67CEBC37}" type="sibTrans" cxnId="{994FFFFD-9752-42A2-B21C-DF12A3F230EA}">
      <dgm:prSet/>
      <dgm:spPr/>
      <dgm:t>
        <a:bodyPr/>
        <a:lstStyle/>
        <a:p>
          <a:endParaRPr lang="en-US"/>
        </a:p>
      </dgm:t>
    </dgm:pt>
    <dgm:pt modelId="{75BFDB20-C230-4820-9EDE-2E18BA34D62B}" type="pres">
      <dgm:prSet presAssocID="{7CF39216-D739-4DDE-A153-87DCBA6C086B}" presName="Name0" presStyleCnt="0">
        <dgm:presLayoutVars>
          <dgm:dir/>
          <dgm:animLvl val="lvl"/>
          <dgm:resizeHandles val="exact"/>
        </dgm:presLayoutVars>
      </dgm:prSet>
      <dgm:spPr/>
    </dgm:pt>
    <dgm:pt modelId="{528560B9-6C9E-4179-BDD2-6B19880878D3}" type="pres">
      <dgm:prSet presAssocID="{164EBCDA-8A17-4DB3-A7AD-AAF5B7C0A88B}" presName="boxAndChildren" presStyleCnt="0"/>
      <dgm:spPr/>
    </dgm:pt>
    <dgm:pt modelId="{FA70B03D-E788-4949-8E94-D8E5D3AABF34}" type="pres">
      <dgm:prSet presAssocID="{164EBCDA-8A17-4DB3-A7AD-AAF5B7C0A88B}" presName="parentTextBox" presStyleLbl="node1" presStyleIdx="0" presStyleCnt="4" custScaleX="40797"/>
      <dgm:spPr/>
    </dgm:pt>
    <dgm:pt modelId="{D05F5FF2-82A8-4A16-A085-66C2DC79DC66}" type="pres">
      <dgm:prSet presAssocID="{8CB7FF51-9DD0-446B-A4D6-C939B6E923D8}" presName="sp" presStyleCnt="0"/>
      <dgm:spPr/>
    </dgm:pt>
    <dgm:pt modelId="{F97DEC02-A962-4E09-9FFF-A48A8A753703}" type="pres">
      <dgm:prSet presAssocID="{1B4AE497-7398-4F3A-9345-86C030B0F1B2}" presName="arrowAndChildren" presStyleCnt="0"/>
      <dgm:spPr/>
    </dgm:pt>
    <dgm:pt modelId="{3266AD7A-C7F4-4656-8324-89784834CE5B}" type="pres">
      <dgm:prSet presAssocID="{1B4AE497-7398-4F3A-9345-86C030B0F1B2}" presName="parentTextArrow" presStyleLbl="node1" presStyleIdx="1" presStyleCnt="4" custScaleX="32180"/>
      <dgm:spPr/>
    </dgm:pt>
    <dgm:pt modelId="{5452B2C4-4105-4998-853A-25C689DCA9DE}" type="pres">
      <dgm:prSet presAssocID="{7D690698-209A-4394-B067-14EB67CEBC37}" presName="sp" presStyleCnt="0"/>
      <dgm:spPr/>
    </dgm:pt>
    <dgm:pt modelId="{62ADAAE8-65F0-4456-83A6-2420E948BE62}" type="pres">
      <dgm:prSet presAssocID="{16288B1C-90C2-4397-938A-C58E19D6967C}" presName="arrowAndChildren" presStyleCnt="0"/>
      <dgm:spPr/>
    </dgm:pt>
    <dgm:pt modelId="{9BBCEC5C-34E5-4552-B4DE-7E35D8E9A014}" type="pres">
      <dgm:prSet presAssocID="{16288B1C-90C2-4397-938A-C58E19D6967C}" presName="parentTextArrow" presStyleLbl="node1" presStyleIdx="2" presStyleCnt="4" custScaleX="73422"/>
      <dgm:spPr/>
    </dgm:pt>
    <dgm:pt modelId="{A2C22BEC-A628-4BB6-8637-6FF75176439E}" type="pres">
      <dgm:prSet presAssocID="{2F720843-4BEB-4239-A5D5-D51C35200FAD}" presName="sp" presStyleCnt="0"/>
      <dgm:spPr/>
    </dgm:pt>
    <dgm:pt modelId="{D1ECA055-5618-4FD9-B21D-CF4BFD09CCC7}" type="pres">
      <dgm:prSet presAssocID="{F3138BB2-FB69-4AE3-AA34-BBD7FBA35E50}" presName="arrowAndChildren" presStyleCnt="0"/>
      <dgm:spPr/>
    </dgm:pt>
    <dgm:pt modelId="{C0D7D254-CF51-4C92-8E31-A94C8421A6A4}" type="pres">
      <dgm:prSet presAssocID="{F3138BB2-FB69-4AE3-AA34-BBD7FBA35E50}" presName="parentTextArrow" presStyleLbl="node1" presStyleIdx="3" presStyleCnt="4"/>
      <dgm:spPr/>
    </dgm:pt>
  </dgm:ptLst>
  <dgm:cxnLst>
    <dgm:cxn modelId="{964BD30C-9D13-4F66-ADBA-1264664E5CA4}" type="presOf" srcId="{F3138BB2-FB69-4AE3-AA34-BBD7FBA35E50}" destId="{C0D7D254-CF51-4C92-8E31-A94C8421A6A4}" srcOrd="0" destOrd="0" presId="urn:microsoft.com/office/officeart/2005/8/layout/process4"/>
    <dgm:cxn modelId="{D7E51438-15C2-4DBD-AE10-B5B50671DA2A}" type="presOf" srcId="{16288B1C-90C2-4397-938A-C58E19D6967C}" destId="{9BBCEC5C-34E5-4552-B4DE-7E35D8E9A014}" srcOrd="0" destOrd="0" presId="urn:microsoft.com/office/officeart/2005/8/layout/process4"/>
    <dgm:cxn modelId="{957D4D55-C0D6-4AD3-92BC-16E328D9EE53}" type="presOf" srcId="{1B4AE497-7398-4F3A-9345-86C030B0F1B2}" destId="{3266AD7A-C7F4-4656-8324-89784834CE5B}" srcOrd="0" destOrd="0" presId="urn:microsoft.com/office/officeart/2005/8/layout/process4"/>
    <dgm:cxn modelId="{1AD1A593-F287-48D3-946B-D3622BB59C88}" type="presOf" srcId="{164EBCDA-8A17-4DB3-A7AD-AAF5B7C0A88B}" destId="{FA70B03D-E788-4949-8E94-D8E5D3AABF34}" srcOrd="0" destOrd="0" presId="urn:microsoft.com/office/officeart/2005/8/layout/process4"/>
    <dgm:cxn modelId="{042EA3CB-165D-47AC-B724-634BB9094E65}" srcId="{7CF39216-D739-4DDE-A153-87DCBA6C086B}" destId="{F3138BB2-FB69-4AE3-AA34-BBD7FBA35E50}" srcOrd="0" destOrd="0" parTransId="{D4BA1F6C-D11B-4803-B2E9-EC5C857AB306}" sibTransId="{2F720843-4BEB-4239-A5D5-D51C35200FAD}"/>
    <dgm:cxn modelId="{C2C388DC-9C21-46A9-9F52-EE0437C73FFD}" type="presOf" srcId="{7CF39216-D739-4DDE-A153-87DCBA6C086B}" destId="{75BFDB20-C230-4820-9EDE-2E18BA34D62B}" srcOrd="0" destOrd="0" presId="urn:microsoft.com/office/officeart/2005/8/layout/process4"/>
    <dgm:cxn modelId="{082AE6DC-1EA1-47F9-845B-97FAE5F5A9CD}" srcId="{7CF39216-D739-4DDE-A153-87DCBA6C086B}" destId="{164EBCDA-8A17-4DB3-A7AD-AAF5B7C0A88B}" srcOrd="3" destOrd="0" parTransId="{BBEEBD82-5658-40D2-835B-F24F1D023B34}" sibTransId="{8D65F593-8975-4E84-A577-C9D8C67C3E57}"/>
    <dgm:cxn modelId="{D168D0E4-77F5-4334-833C-B5B5E401C91B}" srcId="{7CF39216-D739-4DDE-A153-87DCBA6C086B}" destId="{1B4AE497-7398-4F3A-9345-86C030B0F1B2}" srcOrd="2" destOrd="0" parTransId="{451DA2E8-27E1-4B92-ADC7-CEA906C2CE57}" sibTransId="{8CB7FF51-9DD0-446B-A4D6-C939B6E923D8}"/>
    <dgm:cxn modelId="{994FFFFD-9752-42A2-B21C-DF12A3F230EA}" srcId="{7CF39216-D739-4DDE-A153-87DCBA6C086B}" destId="{16288B1C-90C2-4397-938A-C58E19D6967C}" srcOrd="1" destOrd="0" parTransId="{B0F2B311-EE40-453C-AC6A-E542BD3A7A58}" sibTransId="{7D690698-209A-4394-B067-14EB67CEBC37}"/>
    <dgm:cxn modelId="{FA00278F-C122-4F20-BEDC-3FB3B7E35635}" type="presParOf" srcId="{75BFDB20-C230-4820-9EDE-2E18BA34D62B}" destId="{528560B9-6C9E-4179-BDD2-6B19880878D3}" srcOrd="0" destOrd="0" presId="urn:microsoft.com/office/officeart/2005/8/layout/process4"/>
    <dgm:cxn modelId="{558A4F87-BE17-4AE0-AC82-0CDC25DD7236}" type="presParOf" srcId="{528560B9-6C9E-4179-BDD2-6B19880878D3}" destId="{FA70B03D-E788-4949-8E94-D8E5D3AABF34}" srcOrd="0" destOrd="0" presId="urn:microsoft.com/office/officeart/2005/8/layout/process4"/>
    <dgm:cxn modelId="{49C90970-EA88-4853-9463-A1AC9DC8C044}" type="presParOf" srcId="{75BFDB20-C230-4820-9EDE-2E18BA34D62B}" destId="{D05F5FF2-82A8-4A16-A085-66C2DC79DC66}" srcOrd="1" destOrd="0" presId="urn:microsoft.com/office/officeart/2005/8/layout/process4"/>
    <dgm:cxn modelId="{EFD06C3A-6219-4F6C-993E-A65E0B28B485}" type="presParOf" srcId="{75BFDB20-C230-4820-9EDE-2E18BA34D62B}" destId="{F97DEC02-A962-4E09-9FFF-A48A8A753703}" srcOrd="2" destOrd="0" presId="urn:microsoft.com/office/officeart/2005/8/layout/process4"/>
    <dgm:cxn modelId="{DCD8B392-695F-4CD1-8D5F-7A88B041F26D}" type="presParOf" srcId="{F97DEC02-A962-4E09-9FFF-A48A8A753703}" destId="{3266AD7A-C7F4-4656-8324-89784834CE5B}" srcOrd="0" destOrd="0" presId="urn:microsoft.com/office/officeart/2005/8/layout/process4"/>
    <dgm:cxn modelId="{94A16230-62B9-4531-B53A-CC3549B2F3C6}" type="presParOf" srcId="{75BFDB20-C230-4820-9EDE-2E18BA34D62B}" destId="{5452B2C4-4105-4998-853A-25C689DCA9DE}" srcOrd="3" destOrd="0" presId="urn:microsoft.com/office/officeart/2005/8/layout/process4"/>
    <dgm:cxn modelId="{0119C130-C2C5-4BCE-8211-90D0625502F4}" type="presParOf" srcId="{75BFDB20-C230-4820-9EDE-2E18BA34D62B}" destId="{62ADAAE8-65F0-4456-83A6-2420E948BE62}" srcOrd="4" destOrd="0" presId="urn:microsoft.com/office/officeart/2005/8/layout/process4"/>
    <dgm:cxn modelId="{E07BE8E6-2774-4D4E-8774-534FE5CE1166}" type="presParOf" srcId="{62ADAAE8-65F0-4456-83A6-2420E948BE62}" destId="{9BBCEC5C-34E5-4552-B4DE-7E35D8E9A014}" srcOrd="0" destOrd="0" presId="urn:microsoft.com/office/officeart/2005/8/layout/process4"/>
    <dgm:cxn modelId="{8ABB3A68-31CD-418D-828E-C632307BCE42}" type="presParOf" srcId="{75BFDB20-C230-4820-9EDE-2E18BA34D62B}" destId="{A2C22BEC-A628-4BB6-8637-6FF75176439E}" srcOrd="5" destOrd="0" presId="urn:microsoft.com/office/officeart/2005/8/layout/process4"/>
    <dgm:cxn modelId="{1B2C4FD4-D8A6-41B7-AB31-A0B4F527D0E3}" type="presParOf" srcId="{75BFDB20-C230-4820-9EDE-2E18BA34D62B}" destId="{D1ECA055-5618-4FD9-B21D-CF4BFD09CCC7}" srcOrd="6" destOrd="0" presId="urn:microsoft.com/office/officeart/2005/8/layout/process4"/>
    <dgm:cxn modelId="{E798AA67-BB63-4DE0-9339-540E1C2716AB}" type="presParOf" srcId="{D1ECA055-5618-4FD9-B21D-CF4BFD09CCC7}" destId="{C0D7D254-CF51-4C92-8E31-A94C8421A6A4}"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CD7FCA-B4D9-4EF6-805C-CDD48D41BD64}" type="doc">
      <dgm:prSet loTypeId="urn:microsoft.com/office/officeart/2005/8/layout/process1" loCatId="process" qsTypeId="urn:microsoft.com/office/officeart/2005/8/quickstyle/simple1" qsCatId="simple" csTypeId="urn:microsoft.com/office/officeart/2005/8/colors/accent1_2" csCatId="accent1" phldr="1"/>
      <dgm:spPr/>
    </dgm:pt>
    <dgm:pt modelId="{11220E94-A86C-491D-8931-19B56EA009C4}">
      <dgm:prSet phldrT="[Text]"/>
      <dgm:spPr/>
      <dgm:t>
        <a:bodyPr/>
        <a:lstStyle/>
        <a:p>
          <a:r>
            <a:rPr lang="en-US" dirty="0"/>
            <a:t>Transit Action Plan conducted for Priority Place</a:t>
          </a:r>
        </a:p>
      </dgm:t>
    </dgm:pt>
    <dgm:pt modelId="{74CF3B07-3305-4A04-8319-76F677E77968}" type="parTrans" cxnId="{08B43BCE-728E-4FC2-9BE2-ADEE0C70ECC8}">
      <dgm:prSet/>
      <dgm:spPr/>
      <dgm:t>
        <a:bodyPr/>
        <a:lstStyle/>
        <a:p>
          <a:endParaRPr lang="en-US"/>
        </a:p>
      </dgm:t>
    </dgm:pt>
    <dgm:pt modelId="{F1143D2B-CB15-40F0-BB46-36AABCCFF802}" type="sibTrans" cxnId="{08B43BCE-728E-4FC2-9BE2-ADEE0C70ECC8}">
      <dgm:prSet/>
      <dgm:spPr/>
      <dgm:t>
        <a:bodyPr/>
        <a:lstStyle/>
        <a:p>
          <a:endParaRPr lang="en-US"/>
        </a:p>
      </dgm:t>
    </dgm:pt>
    <dgm:pt modelId="{0BD10196-1B79-444E-A8B2-486EE95611C7}">
      <dgm:prSet phldrT="[Text]"/>
      <dgm:spPr/>
      <dgm:t>
        <a:bodyPr/>
        <a:lstStyle/>
        <a:p>
          <a:r>
            <a:rPr lang="en-US" dirty="0"/>
            <a:t>Early action pilots and potential projects identified</a:t>
          </a:r>
        </a:p>
      </dgm:t>
    </dgm:pt>
    <dgm:pt modelId="{B8968321-2EC3-4858-91C3-574317225E22}" type="parTrans" cxnId="{1CDA28AD-3C11-464C-B6B5-0CFB586EC39C}">
      <dgm:prSet/>
      <dgm:spPr/>
      <dgm:t>
        <a:bodyPr/>
        <a:lstStyle/>
        <a:p>
          <a:endParaRPr lang="en-US"/>
        </a:p>
      </dgm:t>
    </dgm:pt>
    <dgm:pt modelId="{10DF6E50-1E82-4DEF-A0B0-E828C6204C19}" type="sibTrans" cxnId="{1CDA28AD-3C11-464C-B6B5-0CFB586EC39C}">
      <dgm:prSet/>
      <dgm:spPr/>
      <dgm:t>
        <a:bodyPr/>
        <a:lstStyle/>
        <a:p>
          <a:endParaRPr lang="en-US"/>
        </a:p>
      </dgm:t>
    </dgm:pt>
    <dgm:pt modelId="{4DEF379A-C195-4B37-872F-056FB96F55D5}">
      <dgm:prSet phldrT="[Text]"/>
      <dgm:spPr/>
      <dgm:t>
        <a:bodyPr/>
        <a:lstStyle/>
        <a:p>
          <a:r>
            <a:rPr lang="en-US" dirty="0"/>
            <a:t>Potential projects analyzed and designed</a:t>
          </a:r>
        </a:p>
      </dgm:t>
    </dgm:pt>
    <dgm:pt modelId="{562F3527-326E-4C12-BB09-53AAB71D0F9D}" type="parTrans" cxnId="{36B31DAF-BC85-4A56-B62B-DFF34D306E5E}">
      <dgm:prSet/>
      <dgm:spPr/>
      <dgm:t>
        <a:bodyPr/>
        <a:lstStyle/>
        <a:p>
          <a:endParaRPr lang="en-US"/>
        </a:p>
      </dgm:t>
    </dgm:pt>
    <dgm:pt modelId="{4286F995-AB91-4E96-A3BF-BFD7F68C6CAB}" type="sibTrans" cxnId="{36B31DAF-BC85-4A56-B62B-DFF34D306E5E}">
      <dgm:prSet/>
      <dgm:spPr/>
      <dgm:t>
        <a:bodyPr/>
        <a:lstStyle/>
        <a:p>
          <a:endParaRPr lang="en-US"/>
        </a:p>
      </dgm:t>
    </dgm:pt>
    <dgm:pt modelId="{EF3B363C-E8E5-451E-A1EC-A7E815BB4A4E}">
      <dgm:prSet phldrT="[Text]"/>
      <dgm:spPr/>
      <dgm:t>
        <a:bodyPr/>
        <a:lstStyle/>
        <a:p>
          <a:r>
            <a:rPr lang="en-US" dirty="0"/>
            <a:t>Project scored and prioritized as part of CIP process </a:t>
          </a:r>
        </a:p>
      </dgm:t>
    </dgm:pt>
    <dgm:pt modelId="{14A6C835-4471-4680-B6DC-5EFA37F3B74E}" type="parTrans" cxnId="{8EEC6B1B-BB0A-4387-B08B-A53170A2D23B}">
      <dgm:prSet/>
      <dgm:spPr/>
      <dgm:t>
        <a:bodyPr/>
        <a:lstStyle/>
        <a:p>
          <a:endParaRPr lang="en-US"/>
        </a:p>
      </dgm:t>
    </dgm:pt>
    <dgm:pt modelId="{FAC5ED24-68C0-4E28-95D2-3068B6DC1544}" type="sibTrans" cxnId="{8EEC6B1B-BB0A-4387-B08B-A53170A2D23B}">
      <dgm:prSet/>
      <dgm:spPr/>
      <dgm:t>
        <a:bodyPr/>
        <a:lstStyle/>
        <a:p>
          <a:endParaRPr lang="en-US"/>
        </a:p>
      </dgm:t>
    </dgm:pt>
    <dgm:pt modelId="{014F8CC0-7FC7-478F-B3F5-85BA69C21DD0}" type="pres">
      <dgm:prSet presAssocID="{B4CD7FCA-B4D9-4EF6-805C-CDD48D41BD64}" presName="Name0" presStyleCnt="0">
        <dgm:presLayoutVars>
          <dgm:dir/>
          <dgm:resizeHandles val="exact"/>
        </dgm:presLayoutVars>
      </dgm:prSet>
      <dgm:spPr/>
    </dgm:pt>
    <dgm:pt modelId="{7CA683FE-977F-4F50-A5BB-E0F25599D939}" type="pres">
      <dgm:prSet presAssocID="{11220E94-A86C-491D-8931-19B56EA009C4}" presName="node" presStyleLbl="node1" presStyleIdx="0" presStyleCnt="4">
        <dgm:presLayoutVars>
          <dgm:bulletEnabled val="1"/>
        </dgm:presLayoutVars>
      </dgm:prSet>
      <dgm:spPr/>
    </dgm:pt>
    <dgm:pt modelId="{AC53ED2C-6508-4ED1-A261-29D0EA8FEA0F}" type="pres">
      <dgm:prSet presAssocID="{F1143D2B-CB15-40F0-BB46-36AABCCFF802}" presName="sibTrans" presStyleLbl="sibTrans2D1" presStyleIdx="0" presStyleCnt="3"/>
      <dgm:spPr/>
    </dgm:pt>
    <dgm:pt modelId="{EA2712FB-78E9-4954-9A8B-756D6FD2E3B4}" type="pres">
      <dgm:prSet presAssocID="{F1143D2B-CB15-40F0-BB46-36AABCCFF802}" presName="connectorText" presStyleLbl="sibTrans2D1" presStyleIdx="0" presStyleCnt="3"/>
      <dgm:spPr/>
    </dgm:pt>
    <dgm:pt modelId="{51E08865-DC88-4403-A647-95704BD5459E}" type="pres">
      <dgm:prSet presAssocID="{0BD10196-1B79-444E-A8B2-486EE95611C7}" presName="node" presStyleLbl="node1" presStyleIdx="1" presStyleCnt="4">
        <dgm:presLayoutVars>
          <dgm:bulletEnabled val="1"/>
        </dgm:presLayoutVars>
      </dgm:prSet>
      <dgm:spPr/>
    </dgm:pt>
    <dgm:pt modelId="{E25B3ED6-B3F8-43B6-AF09-A7C3B1FC35D4}" type="pres">
      <dgm:prSet presAssocID="{10DF6E50-1E82-4DEF-A0B0-E828C6204C19}" presName="sibTrans" presStyleLbl="sibTrans2D1" presStyleIdx="1" presStyleCnt="3"/>
      <dgm:spPr/>
    </dgm:pt>
    <dgm:pt modelId="{5111720C-93E2-4A00-931C-FF5A8CF03C22}" type="pres">
      <dgm:prSet presAssocID="{10DF6E50-1E82-4DEF-A0B0-E828C6204C19}" presName="connectorText" presStyleLbl="sibTrans2D1" presStyleIdx="1" presStyleCnt="3"/>
      <dgm:spPr/>
    </dgm:pt>
    <dgm:pt modelId="{790FF2FB-89AB-485B-8088-27358F97583B}" type="pres">
      <dgm:prSet presAssocID="{4DEF379A-C195-4B37-872F-056FB96F55D5}" presName="node" presStyleLbl="node1" presStyleIdx="2" presStyleCnt="4">
        <dgm:presLayoutVars>
          <dgm:bulletEnabled val="1"/>
        </dgm:presLayoutVars>
      </dgm:prSet>
      <dgm:spPr/>
    </dgm:pt>
    <dgm:pt modelId="{10B9D6A3-368A-43E1-BCD6-A08A1F385152}" type="pres">
      <dgm:prSet presAssocID="{4286F995-AB91-4E96-A3BF-BFD7F68C6CAB}" presName="sibTrans" presStyleLbl="sibTrans2D1" presStyleIdx="2" presStyleCnt="3"/>
      <dgm:spPr/>
    </dgm:pt>
    <dgm:pt modelId="{A2DBCB25-5B27-4C5A-9B38-9932EEB9A567}" type="pres">
      <dgm:prSet presAssocID="{4286F995-AB91-4E96-A3BF-BFD7F68C6CAB}" presName="connectorText" presStyleLbl="sibTrans2D1" presStyleIdx="2" presStyleCnt="3"/>
      <dgm:spPr/>
    </dgm:pt>
    <dgm:pt modelId="{F8FF399F-8E40-4FF2-BC75-FF49DAEEF963}" type="pres">
      <dgm:prSet presAssocID="{EF3B363C-E8E5-451E-A1EC-A7E815BB4A4E}" presName="node" presStyleLbl="node1" presStyleIdx="3" presStyleCnt="4">
        <dgm:presLayoutVars>
          <dgm:bulletEnabled val="1"/>
        </dgm:presLayoutVars>
      </dgm:prSet>
      <dgm:spPr/>
    </dgm:pt>
  </dgm:ptLst>
  <dgm:cxnLst>
    <dgm:cxn modelId="{8EEC6B1B-BB0A-4387-B08B-A53170A2D23B}" srcId="{B4CD7FCA-B4D9-4EF6-805C-CDD48D41BD64}" destId="{EF3B363C-E8E5-451E-A1EC-A7E815BB4A4E}" srcOrd="3" destOrd="0" parTransId="{14A6C835-4471-4680-B6DC-5EFA37F3B74E}" sibTransId="{FAC5ED24-68C0-4E28-95D2-3068B6DC1544}"/>
    <dgm:cxn modelId="{BE45741D-E97C-4791-968E-4AB8880C56CF}" type="presOf" srcId="{F1143D2B-CB15-40F0-BB46-36AABCCFF802}" destId="{AC53ED2C-6508-4ED1-A261-29D0EA8FEA0F}" srcOrd="0" destOrd="0" presId="urn:microsoft.com/office/officeart/2005/8/layout/process1"/>
    <dgm:cxn modelId="{0F6EB143-60EF-4F8F-A613-8B12F3D0FFD1}" type="presOf" srcId="{F1143D2B-CB15-40F0-BB46-36AABCCFF802}" destId="{EA2712FB-78E9-4954-9A8B-756D6FD2E3B4}" srcOrd="1" destOrd="0" presId="urn:microsoft.com/office/officeart/2005/8/layout/process1"/>
    <dgm:cxn modelId="{51BF8E4F-A615-4765-B5E2-EBDC7A039BA9}" type="presOf" srcId="{4DEF379A-C195-4B37-872F-056FB96F55D5}" destId="{790FF2FB-89AB-485B-8088-27358F97583B}" srcOrd="0" destOrd="0" presId="urn:microsoft.com/office/officeart/2005/8/layout/process1"/>
    <dgm:cxn modelId="{E8BA5B52-B58E-4649-B515-C16E83706DE4}" type="presOf" srcId="{4286F995-AB91-4E96-A3BF-BFD7F68C6CAB}" destId="{10B9D6A3-368A-43E1-BCD6-A08A1F385152}" srcOrd="0" destOrd="0" presId="urn:microsoft.com/office/officeart/2005/8/layout/process1"/>
    <dgm:cxn modelId="{3330AE66-FBD4-4DD7-891D-EA609756659D}" type="presOf" srcId="{10DF6E50-1E82-4DEF-A0B0-E828C6204C19}" destId="{5111720C-93E2-4A00-931C-FF5A8CF03C22}" srcOrd="1" destOrd="0" presId="urn:microsoft.com/office/officeart/2005/8/layout/process1"/>
    <dgm:cxn modelId="{5B2D5B68-524E-49C4-B3F7-B234E999B851}" type="presOf" srcId="{10DF6E50-1E82-4DEF-A0B0-E828C6204C19}" destId="{E25B3ED6-B3F8-43B6-AF09-A7C3B1FC35D4}" srcOrd="0" destOrd="0" presId="urn:microsoft.com/office/officeart/2005/8/layout/process1"/>
    <dgm:cxn modelId="{1A82348C-2F0E-4358-B4C5-A8E7C7A5B1F4}" type="presOf" srcId="{0BD10196-1B79-444E-A8B2-486EE95611C7}" destId="{51E08865-DC88-4403-A647-95704BD5459E}" srcOrd="0" destOrd="0" presId="urn:microsoft.com/office/officeart/2005/8/layout/process1"/>
    <dgm:cxn modelId="{5B060B93-3E40-4239-9090-AEAA9396942D}" type="presOf" srcId="{B4CD7FCA-B4D9-4EF6-805C-CDD48D41BD64}" destId="{014F8CC0-7FC7-478F-B3F5-85BA69C21DD0}" srcOrd="0" destOrd="0" presId="urn:microsoft.com/office/officeart/2005/8/layout/process1"/>
    <dgm:cxn modelId="{8B54E396-EA63-4881-84FE-14B4510BBDFA}" type="presOf" srcId="{EF3B363C-E8E5-451E-A1EC-A7E815BB4A4E}" destId="{F8FF399F-8E40-4FF2-BC75-FF49DAEEF963}" srcOrd="0" destOrd="0" presId="urn:microsoft.com/office/officeart/2005/8/layout/process1"/>
    <dgm:cxn modelId="{1CDA28AD-3C11-464C-B6B5-0CFB586EC39C}" srcId="{B4CD7FCA-B4D9-4EF6-805C-CDD48D41BD64}" destId="{0BD10196-1B79-444E-A8B2-486EE95611C7}" srcOrd="1" destOrd="0" parTransId="{B8968321-2EC3-4858-91C3-574317225E22}" sibTransId="{10DF6E50-1E82-4DEF-A0B0-E828C6204C19}"/>
    <dgm:cxn modelId="{36B31DAF-BC85-4A56-B62B-DFF34D306E5E}" srcId="{B4CD7FCA-B4D9-4EF6-805C-CDD48D41BD64}" destId="{4DEF379A-C195-4B37-872F-056FB96F55D5}" srcOrd="2" destOrd="0" parTransId="{562F3527-326E-4C12-BB09-53AAB71D0F9D}" sibTransId="{4286F995-AB91-4E96-A3BF-BFD7F68C6CAB}"/>
    <dgm:cxn modelId="{08B43BCE-728E-4FC2-9BE2-ADEE0C70ECC8}" srcId="{B4CD7FCA-B4D9-4EF6-805C-CDD48D41BD64}" destId="{11220E94-A86C-491D-8931-19B56EA009C4}" srcOrd="0" destOrd="0" parTransId="{74CF3B07-3305-4A04-8319-76F677E77968}" sibTransId="{F1143D2B-CB15-40F0-BB46-36AABCCFF802}"/>
    <dgm:cxn modelId="{C712C8E0-34D7-469E-84D2-CEA326437657}" type="presOf" srcId="{11220E94-A86C-491D-8931-19B56EA009C4}" destId="{7CA683FE-977F-4F50-A5BB-E0F25599D939}" srcOrd="0" destOrd="0" presId="urn:microsoft.com/office/officeart/2005/8/layout/process1"/>
    <dgm:cxn modelId="{78C421F6-CF6F-421C-A3CB-332497061B88}" type="presOf" srcId="{4286F995-AB91-4E96-A3BF-BFD7F68C6CAB}" destId="{A2DBCB25-5B27-4C5A-9B38-9932EEB9A567}" srcOrd="1" destOrd="0" presId="urn:microsoft.com/office/officeart/2005/8/layout/process1"/>
    <dgm:cxn modelId="{8652485E-E0A9-4550-AACD-D5B11C3902C4}" type="presParOf" srcId="{014F8CC0-7FC7-478F-B3F5-85BA69C21DD0}" destId="{7CA683FE-977F-4F50-A5BB-E0F25599D939}" srcOrd="0" destOrd="0" presId="urn:microsoft.com/office/officeart/2005/8/layout/process1"/>
    <dgm:cxn modelId="{89673A82-C39E-45AD-9B77-95A2363A5D2C}" type="presParOf" srcId="{014F8CC0-7FC7-478F-B3F5-85BA69C21DD0}" destId="{AC53ED2C-6508-4ED1-A261-29D0EA8FEA0F}" srcOrd="1" destOrd="0" presId="urn:microsoft.com/office/officeart/2005/8/layout/process1"/>
    <dgm:cxn modelId="{652B6931-CA90-4C07-A4AD-187AE4A167D6}" type="presParOf" srcId="{AC53ED2C-6508-4ED1-A261-29D0EA8FEA0F}" destId="{EA2712FB-78E9-4954-9A8B-756D6FD2E3B4}" srcOrd="0" destOrd="0" presId="urn:microsoft.com/office/officeart/2005/8/layout/process1"/>
    <dgm:cxn modelId="{EB4C83CE-E0FF-438D-8ED0-8DCB7A2901FB}" type="presParOf" srcId="{014F8CC0-7FC7-478F-B3F5-85BA69C21DD0}" destId="{51E08865-DC88-4403-A647-95704BD5459E}" srcOrd="2" destOrd="0" presId="urn:microsoft.com/office/officeart/2005/8/layout/process1"/>
    <dgm:cxn modelId="{93295259-C94A-4408-8948-ABA389A63498}" type="presParOf" srcId="{014F8CC0-7FC7-478F-B3F5-85BA69C21DD0}" destId="{E25B3ED6-B3F8-43B6-AF09-A7C3B1FC35D4}" srcOrd="3" destOrd="0" presId="urn:microsoft.com/office/officeart/2005/8/layout/process1"/>
    <dgm:cxn modelId="{047F3945-21EC-448C-B73E-53FAD25FF3C4}" type="presParOf" srcId="{E25B3ED6-B3F8-43B6-AF09-A7C3B1FC35D4}" destId="{5111720C-93E2-4A00-931C-FF5A8CF03C22}" srcOrd="0" destOrd="0" presId="urn:microsoft.com/office/officeart/2005/8/layout/process1"/>
    <dgm:cxn modelId="{5B9BAC2B-F56F-4DD1-AAF6-166019B00838}" type="presParOf" srcId="{014F8CC0-7FC7-478F-B3F5-85BA69C21DD0}" destId="{790FF2FB-89AB-485B-8088-27358F97583B}" srcOrd="4" destOrd="0" presId="urn:microsoft.com/office/officeart/2005/8/layout/process1"/>
    <dgm:cxn modelId="{519F6601-6805-4320-93E8-C79EE928F263}" type="presParOf" srcId="{014F8CC0-7FC7-478F-B3F5-85BA69C21DD0}" destId="{10B9D6A3-368A-43E1-BCD6-A08A1F385152}" srcOrd="5" destOrd="0" presId="urn:microsoft.com/office/officeart/2005/8/layout/process1"/>
    <dgm:cxn modelId="{ECDBB00C-C06B-4277-BD23-CDEEC5F26F43}" type="presParOf" srcId="{10B9D6A3-368A-43E1-BCD6-A08A1F385152}" destId="{A2DBCB25-5B27-4C5A-9B38-9932EEB9A567}" srcOrd="0" destOrd="0" presId="urn:microsoft.com/office/officeart/2005/8/layout/process1"/>
    <dgm:cxn modelId="{8E3CE30B-A21E-4EAF-9B41-956464BF0C1F}" type="presParOf" srcId="{014F8CC0-7FC7-478F-B3F5-85BA69C21DD0}" destId="{F8FF399F-8E40-4FF2-BC75-FF49DAEEF963}"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A3EBC1-86C4-48AF-ACBC-8ABBF72E2257}" type="doc">
      <dgm:prSet loTypeId="urn:microsoft.com/office/officeart/2005/8/layout/process1" loCatId="process" qsTypeId="urn:microsoft.com/office/officeart/2005/8/quickstyle/simple1" qsCatId="simple" csTypeId="urn:microsoft.com/office/officeart/2005/8/colors/accent1_2" csCatId="accent1" phldr="1"/>
      <dgm:spPr/>
    </dgm:pt>
    <dgm:pt modelId="{A622681C-A14B-4E1D-BFAA-7004135424CD}">
      <dgm:prSet phldrT="[Text]"/>
      <dgm:spPr/>
      <dgm:t>
        <a:bodyPr/>
        <a:lstStyle/>
        <a:p>
          <a:r>
            <a:rPr lang="en-US" dirty="0"/>
            <a:t>Draft Plan Release</a:t>
          </a:r>
        </a:p>
        <a:p>
          <a:r>
            <a:rPr lang="en-US" dirty="0"/>
            <a:t>(June)</a:t>
          </a:r>
        </a:p>
      </dgm:t>
    </dgm:pt>
    <dgm:pt modelId="{A1B3304D-58DB-482C-9264-8B1E5373C807}" type="parTrans" cxnId="{A0348A14-07C3-4B76-8C6D-6064962DAEFF}">
      <dgm:prSet/>
      <dgm:spPr/>
      <dgm:t>
        <a:bodyPr/>
        <a:lstStyle/>
        <a:p>
          <a:endParaRPr lang="en-US"/>
        </a:p>
      </dgm:t>
    </dgm:pt>
    <dgm:pt modelId="{A3E54B90-A2C8-40AA-A8C7-2E94A44016EB}" type="sibTrans" cxnId="{A0348A14-07C3-4B76-8C6D-6064962DAEFF}">
      <dgm:prSet/>
      <dgm:spPr/>
      <dgm:t>
        <a:bodyPr/>
        <a:lstStyle/>
        <a:p>
          <a:endParaRPr lang="en-US"/>
        </a:p>
      </dgm:t>
    </dgm:pt>
    <dgm:pt modelId="{7CBEF98E-F635-4D19-A4D7-CA541FC011DA}">
      <dgm:prSet phldrT="[Text]"/>
      <dgm:spPr/>
      <dgm:t>
        <a:bodyPr/>
        <a:lstStyle/>
        <a:p>
          <a:r>
            <a:rPr lang="en-US" dirty="0"/>
            <a:t>Public Outreach</a:t>
          </a:r>
        </a:p>
        <a:p>
          <a:r>
            <a:rPr lang="en-US" dirty="0"/>
            <a:t>(July/Aug)</a:t>
          </a:r>
        </a:p>
      </dgm:t>
    </dgm:pt>
    <dgm:pt modelId="{C71C1081-3C65-4723-B677-2F6FACD7F32E}" type="parTrans" cxnId="{CE15164A-6B7B-44E4-B0E9-DA35CAD76E8C}">
      <dgm:prSet/>
      <dgm:spPr/>
      <dgm:t>
        <a:bodyPr/>
        <a:lstStyle/>
        <a:p>
          <a:endParaRPr lang="en-US"/>
        </a:p>
      </dgm:t>
    </dgm:pt>
    <dgm:pt modelId="{32507533-7031-4F93-AF52-C88B5F0310E8}" type="sibTrans" cxnId="{CE15164A-6B7B-44E4-B0E9-DA35CAD76E8C}">
      <dgm:prSet/>
      <dgm:spPr/>
      <dgm:t>
        <a:bodyPr/>
        <a:lstStyle/>
        <a:p>
          <a:endParaRPr lang="en-US"/>
        </a:p>
      </dgm:t>
    </dgm:pt>
    <dgm:pt modelId="{18AB7EF4-788F-4A6C-81EA-E6A90B57B646}">
      <dgm:prSet phldrT="[Text]"/>
      <dgm:spPr/>
      <dgm:t>
        <a:bodyPr/>
        <a:lstStyle/>
        <a:p>
          <a:r>
            <a:rPr lang="en-US" dirty="0"/>
            <a:t>Plan Revisions</a:t>
          </a:r>
        </a:p>
        <a:p>
          <a:r>
            <a:rPr lang="en-US" dirty="0"/>
            <a:t>(Early Fall)</a:t>
          </a:r>
        </a:p>
      </dgm:t>
    </dgm:pt>
    <dgm:pt modelId="{53E1716D-24B9-412E-8E7F-10F703468384}" type="parTrans" cxnId="{A6D71D70-D013-4DBA-A48E-DF5DFD0D7B7E}">
      <dgm:prSet/>
      <dgm:spPr/>
      <dgm:t>
        <a:bodyPr/>
        <a:lstStyle/>
        <a:p>
          <a:endParaRPr lang="en-US"/>
        </a:p>
      </dgm:t>
    </dgm:pt>
    <dgm:pt modelId="{3CDF4DE5-8C7D-4C6C-81B0-B41B8ED363D8}" type="sibTrans" cxnId="{A6D71D70-D013-4DBA-A48E-DF5DFD0D7B7E}">
      <dgm:prSet/>
      <dgm:spPr/>
      <dgm:t>
        <a:bodyPr/>
        <a:lstStyle/>
        <a:p>
          <a:endParaRPr lang="en-US"/>
        </a:p>
      </dgm:t>
    </dgm:pt>
    <dgm:pt modelId="{9855D274-52E0-49CD-9FBB-DF1D80FE79DF}">
      <dgm:prSet phldrT="[Text]"/>
      <dgm:spPr/>
      <dgm:t>
        <a:bodyPr/>
        <a:lstStyle/>
        <a:p>
          <a:r>
            <a:rPr lang="en-US" dirty="0"/>
            <a:t>Final Plan Release</a:t>
          </a:r>
        </a:p>
        <a:p>
          <a:r>
            <a:rPr lang="en-US" dirty="0"/>
            <a:t>(Late Fall)</a:t>
          </a:r>
        </a:p>
      </dgm:t>
    </dgm:pt>
    <dgm:pt modelId="{E66DF6F8-3589-4DF4-8CF0-40756E87FFDB}" type="parTrans" cxnId="{84524D6F-CA0C-4BE0-8613-07A8FF9A502B}">
      <dgm:prSet/>
      <dgm:spPr/>
      <dgm:t>
        <a:bodyPr/>
        <a:lstStyle/>
        <a:p>
          <a:endParaRPr lang="en-US"/>
        </a:p>
      </dgm:t>
    </dgm:pt>
    <dgm:pt modelId="{9E63C559-A950-4061-AB6B-030C5E9777CF}" type="sibTrans" cxnId="{84524D6F-CA0C-4BE0-8613-07A8FF9A502B}">
      <dgm:prSet/>
      <dgm:spPr/>
      <dgm:t>
        <a:bodyPr/>
        <a:lstStyle/>
        <a:p>
          <a:endParaRPr lang="en-US"/>
        </a:p>
      </dgm:t>
    </dgm:pt>
    <dgm:pt modelId="{CA37F0DA-26E8-43BA-9F9B-BB2948767528}" type="pres">
      <dgm:prSet presAssocID="{CCA3EBC1-86C4-48AF-ACBC-8ABBF72E2257}" presName="Name0" presStyleCnt="0">
        <dgm:presLayoutVars>
          <dgm:dir/>
          <dgm:resizeHandles val="exact"/>
        </dgm:presLayoutVars>
      </dgm:prSet>
      <dgm:spPr/>
    </dgm:pt>
    <dgm:pt modelId="{D9FCE61F-CB6C-40EF-9A64-20FE725ED8BF}" type="pres">
      <dgm:prSet presAssocID="{A622681C-A14B-4E1D-BFAA-7004135424CD}" presName="node" presStyleLbl="node1" presStyleIdx="0" presStyleCnt="4">
        <dgm:presLayoutVars>
          <dgm:bulletEnabled val="1"/>
        </dgm:presLayoutVars>
      </dgm:prSet>
      <dgm:spPr/>
    </dgm:pt>
    <dgm:pt modelId="{E8B1601F-DDD2-4BA0-9860-ED6BE6844A69}" type="pres">
      <dgm:prSet presAssocID="{A3E54B90-A2C8-40AA-A8C7-2E94A44016EB}" presName="sibTrans" presStyleLbl="sibTrans2D1" presStyleIdx="0" presStyleCnt="3"/>
      <dgm:spPr/>
    </dgm:pt>
    <dgm:pt modelId="{6F5662F7-FF49-4CD5-ABA4-A3950572D186}" type="pres">
      <dgm:prSet presAssocID="{A3E54B90-A2C8-40AA-A8C7-2E94A44016EB}" presName="connectorText" presStyleLbl="sibTrans2D1" presStyleIdx="0" presStyleCnt="3"/>
      <dgm:spPr/>
    </dgm:pt>
    <dgm:pt modelId="{2B75F11E-0F9B-4B5B-BB59-8DE7872C909D}" type="pres">
      <dgm:prSet presAssocID="{7CBEF98E-F635-4D19-A4D7-CA541FC011DA}" presName="node" presStyleLbl="node1" presStyleIdx="1" presStyleCnt="4">
        <dgm:presLayoutVars>
          <dgm:bulletEnabled val="1"/>
        </dgm:presLayoutVars>
      </dgm:prSet>
      <dgm:spPr/>
    </dgm:pt>
    <dgm:pt modelId="{A9AE9F82-CDE6-41CB-A4FA-04A625E20B4E}" type="pres">
      <dgm:prSet presAssocID="{32507533-7031-4F93-AF52-C88B5F0310E8}" presName="sibTrans" presStyleLbl="sibTrans2D1" presStyleIdx="1" presStyleCnt="3"/>
      <dgm:spPr/>
    </dgm:pt>
    <dgm:pt modelId="{B026967B-42C9-46F4-931D-76B698944AA8}" type="pres">
      <dgm:prSet presAssocID="{32507533-7031-4F93-AF52-C88B5F0310E8}" presName="connectorText" presStyleLbl="sibTrans2D1" presStyleIdx="1" presStyleCnt="3"/>
      <dgm:spPr/>
    </dgm:pt>
    <dgm:pt modelId="{7D9F52BC-992B-4E81-A96C-D4D8EFB96F50}" type="pres">
      <dgm:prSet presAssocID="{18AB7EF4-788F-4A6C-81EA-E6A90B57B646}" presName="node" presStyleLbl="node1" presStyleIdx="2" presStyleCnt="4">
        <dgm:presLayoutVars>
          <dgm:bulletEnabled val="1"/>
        </dgm:presLayoutVars>
      </dgm:prSet>
      <dgm:spPr/>
    </dgm:pt>
    <dgm:pt modelId="{6058F4FC-D646-4719-AFF7-9C71EDFEBA73}" type="pres">
      <dgm:prSet presAssocID="{3CDF4DE5-8C7D-4C6C-81B0-B41B8ED363D8}" presName="sibTrans" presStyleLbl="sibTrans2D1" presStyleIdx="2" presStyleCnt="3"/>
      <dgm:spPr/>
    </dgm:pt>
    <dgm:pt modelId="{46F38AA6-60E0-42BA-A831-32551CD13A04}" type="pres">
      <dgm:prSet presAssocID="{3CDF4DE5-8C7D-4C6C-81B0-B41B8ED363D8}" presName="connectorText" presStyleLbl="sibTrans2D1" presStyleIdx="2" presStyleCnt="3"/>
      <dgm:spPr/>
    </dgm:pt>
    <dgm:pt modelId="{918CE67B-B1BB-4579-BC57-98CCC127A865}" type="pres">
      <dgm:prSet presAssocID="{9855D274-52E0-49CD-9FBB-DF1D80FE79DF}" presName="node" presStyleLbl="node1" presStyleIdx="3" presStyleCnt="4">
        <dgm:presLayoutVars>
          <dgm:bulletEnabled val="1"/>
        </dgm:presLayoutVars>
      </dgm:prSet>
      <dgm:spPr/>
    </dgm:pt>
  </dgm:ptLst>
  <dgm:cxnLst>
    <dgm:cxn modelId="{1E496800-ED3F-49A4-85C9-7E324A6B62C3}" type="presOf" srcId="{18AB7EF4-788F-4A6C-81EA-E6A90B57B646}" destId="{7D9F52BC-992B-4E81-A96C-D4D8EFB96F50}" srcOrd="0" destOrd="0" presId="urn:microsoft.com/office/officeart/2005/8/layout/process1"/>
    <dgm:cxn modelId="{DAE9C602-0542-49FA-98EF-63A534C8A5AD}" type="presOf" srcId="{32507533-7031-4F93-AF52-C88B5F0310E8}" destId="{B026967B-42C9-46F4-931D-76B698944AA8}" srcOrd="1" destOrd="0" presId="urn:microsoft.com/office/officeart/2005/8/layout/process1"/>
    <dgm:cxn modelId="{A0348A14-07C3-4B76-8C6D-6064962DAEFF}" srcId="{CCA3EBC1-86C4-48AF-ACBC-8ABBF72E2257}" destId="{A622681C-A14B-4E1D-BFAA-7004135424CD}" srcOrd="0" destOrd="0" parTransId="{A1B3304D-58DB-482C-9264-8B1E5373C807}" sibTransId="{A3E54B90-A2C8-40AA-A8C7-2E94A44016EB}"/>
    <dgm:cxn modelId="{EC41E833-C73A-45C7-8A4C-39128CCD589A}" type="presOf" srcId="{CCA3EBC1-86C4-48AF-ACBC-8ABBF72E2257}" destId="{CA37F0DA-26E8-43BA-9F9B-BB2948767528}" srcOrd="0" destOrd="0" presId="urn:microsoft.com/office/officeart/2005/8/layout/process1"/>
    <dgm:cxn modelId="{CE15164A-6B7B-44E4-B0E9-DA35CAD76E8C}" srcId="{CCA3EBC1-86C4-48AF-ACBC-8ABBF72E2257}" destId="{7CBEF98E-F635-4D19-A4D7-CA541FC011DA}" srcOrd="1" destOrd="0" parTransId="{C71C1081-3C65-4723-B677-2F6FACD7F32E}" sibTransId="{32507533-7031-4F93-AF52-C88B5F0310E8}"/>
    <dgm:cxn modelId="{04E16E64-25B7-4ECF-BA5E-AB85F4AC1DF0}" type="presOf" srcId="{A622681C-A14B-4E1D-BFAA-7004135424CD}" destId="{D9FCE61F-CB6C-40EF-9A64-20FE725ED8BF}" srcOrd="0" destOrd="0" presId="urn:microsoft.com/office/officeart/2005/8/layout/process1"/>
    <dgm:cxn modelId="{84524D6F-CA0C-4BE0-8613-07A8FF9A502B}" srcId="{CCA3EBC1-86C4-48AF-ACBC-8ABBF72E2257}" destId="{9855D274-52E0-49CD-9FBB-DF1D80FE79DF}" srcOrd="3" destOrd="0" parTransId="{E66DF6F8-3589-4DF4-8CF0-40756E87FFDB}" sibTransId="{9E63C559-A950-4061-AB6B-030C5E9777CF}"/>
    <dgm:cxn modelId="{A6D71D70-D013-4DBA-A48E-DF5DFD0D7B7E}" srcId="{CCA3EBC1-86C4-48AF-ACBC-8ABBF72E2257}" destId="{18AB7EF4-788F-4A6C-81EA-E6A90B57B646}" srcOrd="2" destOrd="0" parTransId="{53E1716D-24B9-412E-8E7F-10F703468384}" sibTransId="{3CDF4DE5-8C7D-4C6C-81B0-B41B8ED363D8}"/>
    <dgm:cxn modelId="{E85F2876-D865-4F4A-B7B2-16A1C8C88070}" type="presOf" srcId="{3CDF4DE5-8C7D-4C6C-81B0-B41B8ED363D8}" destId="{6058F4FC-D646-4719-AFF7-9C71EDFEBA73}" srcOrd="0" destOrd="0" presId="urn:microsoft.com/office/officeart/2005/8/layout/process1"/>
    <dgm:cxn modelId="{3A096177-8D0F-4BEB-8179-E08851B15003}" type="presOf" srcId="{3CDF4DE5-8C7D-4C6C-81B0-B41B8ED363D8}" destId="{46F38AA6-60E0-42BA-A831-32551CD13A04}" srcOrd="1" destOrd="0" presId="urn:microsoft.com/office/officeart/2005/8/layout/process1"/>
    <dgm:cxn modelId="{8366B578-A027-4009-B1ED-E5C14917E5C6}" type="presOf" srcId="{7CBEF98E-F635-4D19-A4D7-CA541FC011DA}" destId="{2B75F11E-0F9B-4B5B-BB59-8DE7872C909D}" srcOrd="0" destOrd="0" presId="urn:microsoft.com/office/officeart/2005/8/layout/process1"/>
    <dgm:cxn modelId="{E555FD99-6CAB-48BF-998D-5A3AF2CB4462}" type="presOf" srcId="{32507533-7031-4F93-AF52-C88B5F0310E8}" destId="{A9AE9F82-CDE6-41CB-A4FA-04A625E20B4E}" srcOrd="0" destOrd="0" presId="urn:microsoft.com/office/officeart/2005/8/layout/process1"/>
    <dgm:cxn modelId="{E727EC9C-7FF4-45CB-BAFF-7F310598963F}" type="presOf" srcId="{A3E54B90-A2C8-40AA-A8C7-2E94A44016EB}" destId="{E8B1601F-DDD2-4BA0-9860-ED6BE6844A69}" srcOrd="0" destOrd="0" presId="urn:microsoft.com/office/officeart/2005/8/layout/process1"/>
    <dgm:cxn modelId="{8EC87CDB-27CD-45DC-B86E-1F890DFEE642}" type="presOf" srcId="{9855D274-52E0-49CD-9FBB-DF1D80FE79DF}" destId="{918CE67B-B1BB-4579-BC57-98CCC127A865}" srcOrd="0" destOrd="0" presId="urn:microsoft.com/office/officeart/2005/8/layout/process1"/>
    <dgm:cxn modelId="{FE0E87E8-4E0D-412B-8B15-EB3E8695D12A}" type="presOf" srcId="{A3E54B90-A2C8-40AA-A8C7-2E94A44016EB}" destId="{6F5662F7-FF49-4CD5-ABA4-A3950572D186}" srcOrd="1" destOrd="0" presId="urn:microsoft.com/office/officeart/2005/8/layout/process1"/>
    <dgm:cxn modelId="{203B6E84-5E03-4302-BF2A-4389AFA25113}" type="presParOf" srcId="{CA37F0DA-26E8-43BA-9F9B-BB2948767528}" destId="{D9FCE61F-CB6C-40EF-9A64-20FE725ED8BF}" srcOrd="0" destOrd="0" presId="urn:microsoft.com/office/officeart/2005/8/layout/process1"/>
    <dgm:cxn modelId="{8C238551-CC02-4833-874A-727C3B12D9E5}" type="presParOf" srcId="{CA37F0DA-26E8-43BA-9F9B-BB2948767528}" destId="{E8B1601F-DDD2-4BA0-9860-ED6BE6844A69}" srcOrd="1" destOrd="0" presId="urn:microsoft.com/office/officeart/2005/8/layout/process1"/>
    <dgm:cxn modelId="{EB54A4E5-532C-4C01-88D1-1BCE91DB5242}" type="presParOf" srcId="{E8B1601F-DDD2-4BA0-9860-ED6BE6844A69}" destId="{6F5662F7-FF49-4CD5-ABA4-A3950572D186}" srcOrd="0" destOrd="0" presId="urn:microsoft.com/office/officeart/2005/8/layout/process1"/>
    <dgm:cxn modelId="{ABA4039D-F75B-4978-8F05-7F9BEA3F4C69}" type="presParOf" srcId="{CA37F0DA-26E8-43BA-9F9B-BB2948767528}" destId="{2B75F11E-0F9B-4B5B-BB59-8DE7872C909D}" srcOrd="2" destOrd="0" presId="urn:microsoft.com/office/officeart/2005/8/layout/process1"/>
    <dgm:cxn modelId="{62F46AB9-33A4-40C1-B016-9FCE9897FCB1}" type="presParOf" srcId="{CA37F0DA-26E8-43BA-9F9B-BB2948767528}" destId="{A9AE9F82-CDE6-41CB-A4FA-04A625E20B4E}" srcOrd="3" destOrd="0" presId="urn:microsoft.com/office/officeart/2005/8/layout/process1"/>
    <dgm:cxn modelId="{E1A5584D-C5B8-42FE-B35C-1133E4E66F30}" type="presParOf" srcId="{A9AE9F82-CDE6-41CB-A4FA-04A625E20B4E}" destId="{B026967B-42C9-46F4-931D-76B698944AA8}" srcOrd="0" destOrd="0" presId="urn:microsoft.com/office/officeart/2005/8/layout/process1"/>
    <dgm:cxn modelId="{4AC0A8C0-9947-4804-B023-925CE00A7933}" type="presParOf" srcId="{CA37F0DA-26E8-43BA-9F9B-BB2948767528}" destId="{7D9F52BC-992B-4E81-A96C-D4D8EFB96F50}" srcOrd="4" destOrd="0" presId="urn:microsoft.com/office/officeart/2005/8/layout/process1"/>
    <dgm:cxn modelId="{971E8CD1-69B9-41EE-B824-7E3F97564F7B}" type="presParOf" srcId="{CA37F0DA-26E8-43BA-9F9B-BB2948767528}" destId="{6058F4FC-D646-4719-AFF7-9C71EDFEBA73}" srcOrd="5" destOrd="0" presId="urn:microsoft.com/office/officeart/2005/8/layout/process1"/>
    <dgm:cxn modelId="{A62278C8-D91B-4414-B422-5C8847BD4E6F}" type="presParOf" srcId="{6058F4FC-D646-4719-AFF7-9C71EDFEBA73}" destId="{46F38AA6-60E0-42BA-A831-32551CD13A04}" srcOrd="0" destOrd="0" presId="urn:microsoft.com/office/officeart/2005/8/layout/process1"/>
    <dgm:cxn modelId="{047A2EB5-D60A-47B3-BBAF-B3CC74B8779B}" type="presParOf" srcId="{CA37F0DA-26E8-43BA-9F9B-BB2948767528}" destId="{918CE67B-B1BB-4579-BC57-98CCC127A865}"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52B29-DC5E-407C-ABFD-F2F2FF6259B3}">
      <dsp:nvSpPr>
        <dsp:cNvPr id="0" name=""/>
        <dsp:cNvSpPr/>
      </dsp:nvSpPr>
      <dsp:spPr>
        <a:xfrm>
          <a:off x="2411" y="373260"/>
          <a:ext cx="1912739" cy="1147643"/>
        </a:xfrm>
        <a:prstGeom prst="rect">
          <a:avLst/>
        </a:prstGeom>
        <a:solidFill>
          <a:schemeClr val="accent1">
            <a:hueOff val="0"/>
            <a:satOff val="0"/>
            <a:lumOff val="0"/>
            <a:alphaOff val="0"/>
          </a:schemeClr>
        </a:solidFill>
        <a:ln w="26425"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t>SAFETY</a:t>
          </a:r>
          <a:endParaRPr lang="en-US" sz="1800" kern="1200"/>
        </a:p>
      </dsp:txBody>
      <dsp:txXfrm>
        <a:off x="2411" y="373260"/>
        <a:ext cx="1912739" cy="1147643"/>
      </dsp:txXfrm>
    </dsp:sp>
    <dsp:sp modelId="{6FD834FB-C1D9-4D5F-8DAB-0E166B714FB1}">
      <dsp:nvSpPr>
        <dsp:cNvPr id="0" name=""/>
        <dsp:cNvSpPr/>
      </dsp:nvSpPr>
      <dsp:spPr>
        <a:xfrm>
          <a:off x="2106423" y="373260"/>
          <a:ext cx="1912739" cy="1147643"/>
        </a:xfrm>
        <a:prstGeom prst="rect">
          <a:avLst/>
        </a:prstGeom>
        <a:solidFill>
          <a:schemeClr val="accent1">
            <a:hueOff val="0"/>
            <a:satOff val="0"/>
            <a:lumOff val="0"/>
            <a:alphaOff val="0"/>
          </a:schemeClr>
        </a:solidFill>
        <a:ln w="26425"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t>CUSTOMERS</a:t>
          </a:r>
          <a:endParaRPr lang="en-US" sz="1800" kern="1200"/>
        </a:p>
      </dsp:txBody>
      <dsp:txXfrm>
        <a:off x="2106423" y="373260"/>
        <a:ext cx="1912739" cy="1147643"/>
      </dsp:txXfrm>
    </dsp:sp>
    <dsp:sp modelId="{4BEB1403-834A-4A63-9A62-F7A86C2ED40A}">
      <dsp:nvSpPr>
        <dsp:cNvPr id="0" name=""/>
        <dsp:cNvSpPr/>
      </dsp:nvSpPr>
      <dsp:spPr>
        <a:xfrm>
          <a:off x="4210436" y="373260"/>
          <a:ext cx="1912739" cy="1147643"/>
        </a:xfrm>
        <a:prstGeom prst="rect">
          <a:avLst/>
        </a:prstGeom>
        <a:solidFill>
          <a:schemeClr val="accent1">
            <a:hueOff val="0"/>
            <a:satOff val="0"/>
            <a:lumOff val="0"/>
            <a:alphaOff val="0"/>
          </a:schemeClr>
        </a:solidFill>
        <a:ln w="26425"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t>INFRASTRUCTURE</a:t>
          </a:r>
          <a:endParaRPr lang="en-US" sz="1800" kern="1200"/>
        </a:p>
      </dsp:txBody>
      <dsp:txXfrm>
        <a:off x="4210436" y="373260"/>
        <a:ext cx="1912739" cy="1147643"/>
      </dsp:txXfrm>
    </dsp:sp>
    <dsp:sp modelId="{1CD24061-D983-4475-B773-5BFD878B315C}">
      <dsp:nvSpPr>
        <dsp:cNvPr id="0" name=""/>
        <dsp:cNvSpPr/>
      </dsp:nvSpPr>
      <dsp:spPr>
        <a:xfrm>
          <a:off x="6314449" y="373260"/>
          <a:ext cx="1912739" cy="1147643"/>
        </a:xfrm>
        <a:prstGeom prst="rect">
          <a:avLst/>
        </a:prstGeom>
        <a:solidFill>
          <a:schemeClr val="accent1">
            <a:hueOff val="0"/>
            <a:satOff val="0"/>
            <a:lumOff val="0"/>
            <a:alphaOff val="0"/>
          </a:schemeClr>
        </a:solidFill>
        <a:ln w="26425"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t>FISCAL SUSTAINABILITY</a:t>
          </a:r>
          <a:endParaRPr lang="en-US" sz="1800" kern="1200"/>
        </a:p>
      </dsp:txBody>
      <dsp:txXfrm>
        <a:off x="6314449" y="373260"/>
        <a:ext cx="1912739" cy="1147643"/>
      </dsp:txXfrm>
    </dsp:sp>
    <dsp:sp modelId="{AD175BA2-BF82-4995-9F98-064DB3660CB1}">
      <dsp:nvSpPr>
        <dsp:cNvPr id="0" name=""/>
        <dsp:cNvSpPr/>
      </dsp:nvSpPr>
      <dsp:spPr>
        <a:xfrm>
          <a:off x="2411" y="1712178"/>
          <a:ext cx="1912739" cy="1147643"/>
        </a:xfrm>
        <a:prstGeom prst="rect">
          <a:avLst/>
        </a:prstGeom>
        <a:solidFill>
          <a:schemeClr val="accent1">
            <a:hueOff val="0"/>
            <a:satOff val="0"/>
            <a:lumOff val="0"/>
            <a:alphaOff val="0"/>
          </a:schemeClr>
        </a:solidFill>
        <a:ln w="26425"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t>ACCESSIBILITY </a:t>
          </a:r>
          <a:endParaRPr lang="en-US" sz="1800" kern="1200"/>
        </a:p>
      </dsp:txBody>
      <dsp:txXfrm>
        <a:off x="2411" y="1712178"/>
        <a:ext cx="1912739" cy="1147643"/>
      </dsp:txXfrm>
    </dsp:sp>
    <dsp:sp modelId="{4D11FEAB-77DA-4EB7-8E6F-0CA64B1E75E3}">
      <dsp:nvSpPr>
        <dsp:cNvPr id="0" name=""/>
        <dsp:cNvSpPr/>
      </dsp:nvSpPr>
      <dsp:spPr>
        <a:xfrm>
          <a:off x="2106423" y="1712178"/>
          <a:ext cx="1912739" cy="1147643"/>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WORKFORCE</a:t>
          </a:r>
        </a:p>
      </dsp:txBody>
      <dsp:txXfrm>
        <a:off x="2106423" y="1712178"/>
        <a:ext cx="1912739" cy="1147643"/>
      </dsp:txXfrm>
    </dsp:sp>
    <dsp:sp modelId="{C011B037-4639-49C5-AF74-440AA13C5775}">
      <dsp:nvSpPr>
        <dsp:cNvPr id="0" name=""/>
        <dsp:cNvSpPr/>
      </dsp:nvSpPr>
      <dsp:spPr>
        <a:xfrm>
          <a:off x="4210436" y="1712178"/>
          <a:ext cx="1912739" cy="1147643"/>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MANAGEMENT </a:t>
          </a:r>
        </a:p>
      </dsp:txBody>
      <dsp:txXfrm>
        <a:off x="4210436" y="1712178"/>
        <a:ext cx="1912739" cy="1147643"/>
      </dsp:txXfrm>
    </dsp:sp>
    <dsp:sp modelId="{B6880031-07FC-49DD-B0E6-E6C9B1E2CDFD}">
      <dsp:nvSpPr>
        <dsp:cNvPr id="0" name=""/>
        <dsp:cNvSpPr/>
      </dsp:nvSpPr>
      <dsp:spPr>
        <a:xfrm>
          <a:off x="6314449" y="1712178"/>
          <a:ext cx="1912739" cy="1147643"/>
        </a:xfrm>
        <a:prstGeom prst="rect">
          <a:avLst/>
        </a:prstGeom>
        <a:solidFill>
          <a:schemeClr val="accent1">
            <a:hueOff val="0"/>
            <a:satOff val="0"/>
            <a:lumOff val="0"/>
            <a:alphaOff val="0"/>
          </a:schemeClr>
        </a:solidFill>
        <a:ln w="26425"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t>ENVIRONMENT</a:t>
          </a:r>
          <a:endParaRPr lang="en-US" sz="1800" kern="1200"/>
        </a:p>
      </dsp:txBody>
      <dsp:txXfrm>
        <a:off x="6314449" y="1712178"/>
        <a:ext cx="1912739" cy="1147643"/>
      </dsp:txXfrm>
    </dsp:sp>
    <dsp:sp modelId="{B9B939AB-9EFD-414E-BDF4-635487A1CB93}">
      <dsp:nvSpPr>
        <dsp:cNvPr id="0" name=""/>
        <dsp:cNvSpPr/>
      </dsp:nvSpPr>
      <dsp:spPr>
        <a:xfrm>
          <a:off x="2106423" y="3051095"/>
          <a:ext cx="1912739" cy="1147643"/>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GOVERNANCE </a:t>
          </a:r>
        </a:p>
      </dsp:txBody>
      <dsp:txXfrm>
        <a:off x="2106423" y="3051095"/>
        <a:ext cx="1912739" cy="1147643"/>
      </dsp:txXfrm>
    </dsp:sp>
    <dsp:sp modelId="{87AD913D-3E25-4513-A769-0051160FC160}">
      <dsp:nvSpPr>
        <dsp:cNvPr id="0" name=""/>
        <dsp:cNvSpPr/>
      </dsp:nvSpPr>
      <dsp:spPr>
        <a:xfrm>
          <a:off x="4210436" y="3051095"/>
          <a:ext cx="1912739" cy="1147643"/>
        </a:xfrm>
        <a:prstGeom prst="rect">
          <a:avLst/>
        </a:prstGeom>
        <a:solidFill>
          <a:schemeClr val="accent1">
            <a:hueOff val="0"/>
            <a:satOff val="0"/>
            <a:lumOff val="0"/>
            <a:alphaOff val="0"/>
          </a:schemeClr>
        </a:solidFill>
        <a:ln w="26425"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t>CAPACITY</a:t>
          </a:r>
          <a:endParaRPr lang="en-US" sz="1800" kern="1200"/>
        </a:p>
      </dsp:txBody>
      <dsp:txXfrm>
        <a:off x="4210436" y="3051095"/>
        <a:ext cx="1912739" cy="11476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0B03D-E788-4949-8E94-D8E5D3AABF34}">
      <dsp:nvSpPr>
        <dsp:cNvPr id="0" name=""/>
        <dsp:cNvSpPr/>
      </dsp:nvSpPr>
      <dsp:spPr>
        <a:xfrm>
          <a:off x="1976306" y="3988902"/>
          <a:ext cx="2723759" cy="872674"/>
        </a:xfrm>
        <a:prstGeom prst="rect">
          <a:avLst/>
        </a:prstGeom>
        <a:solidFill>
          <a:schemeClr val="accent1">
            <a:shade val="8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Implementation</a:t>
          </a:r>
        </a:p>
      </dsp:txBody>
      <dsp:txXfrm>
        <a:off x="1976306" y="3988902"/>
        <a:ext cx="2723759" cy="872674"/>
      </dsp:txXfrm>
    </dsp:sp>
    <dsp:sp modelId="{3266AD7A-C7F4-4656-8324-89784834CE5B}">
      <dsp:nvSpPr>
        <dsp:cNvPr id="0" name=""/>
        <dsp:cNvSpPr/>
      </dsp:nvSpPr>
      <dsp:spPr>
        <a:xfrm rot="10800000">
          <a:off x="2263958" y="2659819"/>
          <a:ext cx="2148456" cy="1342173"/>
        </a:xfrm>
        <a:prstGeom prst="upArrowCallout">
          <a:avLst/>
        </a:prstGeom>
        <a:solidFill>
          <a:schemeClr val="accent1">
            <a:shade val="80000"/>
            <a:hueOff val="205949"/>
            <a:satOff val="-13216"/>
            <a:lumOff val="11228"/>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Capital Investment Plan (CIP)</a:t>
          </a:r>
        </a:p>
      </dsp:txBody>
      <dsp:txXfrm rot="10800000">
        <a:off x="2263958" y="2659819"/>
        <a:ext cx="2148456" cy="872104"/>
      </dsp:txXfrm>
    </dsp:sp>
    <dsp:sp modelId="{9BBCEC5C-34E5-4552-B4DE-7E35D8E9A014}">
      <dsp:nvSpPr>
        <dsp:cNvPr id="0" name=""/>
        <dsp:cNvSpPr/>
      </dsp:nvSpPr>
      <dsp:spPr>
        <a:xfrm rot="10800000">
          <a:off x="887223" y="1330736"/>
          <a:ext cx="4901926" cy="1342173"/>
        </a:xfrm>
        <a:prstGeom prst="upArrowCallout">
          <a:avLst/>
        </a:prstGeom>
        <a:solidFill>
          <a:schemeClr val="accent1">
            <a:shade val="80000"/>
            <a:hueOff val="411899"/>
            <a:satOff val="-26433"/>
            <a:lumOff val="22456"/>
            <a:alphaOff val="0"/>
          </a:schemeClr>
        </a:solidFill>
        <a:ln w="26425"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Focus40</a:t>
          </a:r>
        </a:p>
      </dsp:txBody>
      <dsp:txXfrm rot="10800000">
        <a:off x="887223" y="1330736"/>
        <a:ext cx="4901926" cy="872104"/>
      </dsp:txXfrm>
    </dsp:sp>
    <dsp:sp modelId="{C0D7D254-CF51-4C92-8E31-A94C8421A6A4}">
      <dsp:nvSpPr>
        <dsp:cNvPr id="0" name=""/>
        <dsp:cNvSpPr/>
      </dsp:nvSpPr>
      <dsp:spPr>
        <a:xfrm rot="10800000">
          <a:off x="0" y="1653"/>
          <a:ext cx="6676373" cy="1342173"/>
        </a:xfrm>
        <a:prstGeom prst="upArrowCallout">
          <a:avLst/>
        </a:prstGeom>
        <a:solidFill>
          <a:schemeClr val="accent1">
            <a:shade val="80000"/>
            <a:hueOff val="617848"/>
            <a:satOff val="-39649"/>
            <a:lumOff val="33684"/>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MBTA Strategic Plan</a:t>
          </a:r>
        </a:p>
      </dsp:txBody>
      <dsp:txXfrm rot="10800000">
        <a:off x="0" y="1653"/>
        <a:ext cx="6676373" cy="8721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683FE-977F-4F50-A5BB-E0F25599D939}">
      <dsp:nvSpPr>
        <dsp:cNvPr id="0" name=""/>
        <dsp:cNvSpPr/>
      </dsp:nvSpPr>
      <dsp:spPr>
        <a:xfrm>
          <a:off x="2678" y="1219426"/>
          <a:ext cx="1171277" cy="1625147"/>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Transit Action Plan conducted for Priority Place</a:t>
          </a:r>
        </a:p>
      </dsp:txBody>
      <dsp:txXfrm>
        <a:off x="36984" y="1253732"/>
        <a:ext cx="1102665" cy="1556535"/>
      </dsp:txXfrm>
    </dsp:sp>
    <dsp:sp modelId="{AC53ED2C-6508-4ED1-A261-29D0EA8FEA0F}">
      <dsp:nvSpPr>
        <dsp:cNvPr id="0" name=""/>
        <dsp:cNvSpPr/>
      </dsp:nvSpPr>
      <dsp:spPr>
        <a:xfrm>
          <a:off x="1291083" y="1886761"/>
          <a:ext cx="248310" cy="2904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291083" y="1944856"/>
        <a:ext cx="173817" cy="174286"/>
      </dsp:txXfrm>
    </dsp:sp>
    <dsp:sp modelId="{51E08865-DC88-4403-A647-95704BD5459E}">
      <dsp:nvSpPr>
        <dsp:cNvPr id="0" name=""/>
        <dsp:cNvSpPr/>
      </dsp:nvSpPr>
      <dsp:spPr>
        <a:xfrm>
          <a:off x="1642467" y="1219426"/>
          <a:ext cx="1171277" cy="1625147"/>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Early action pilots and potential projects identified</a:t>
          </a:r>
        </a:p>
      </dsp:txBody>
      <dsp:txXfrm>
        <a:off x="1676773" y="1253732"/>
        <a:ext cx="1102665" cy="1556535"/>
      </dsp:txXfrm>
    </dsp:sp>
    <dsp:sp modelId="{E25B3ED6-B3F8-43B6-AF09-A7C3B1FC35D4}">
      <dsp:nvSpPr>
        <dsp:cNvPr id="0" name=""/>
        <dsp:cNvSpPr/>
      </dsp:nvSpPr>
      <dsp:spPr>
        <a:xfrm>
          <a:off x="2930872" y="1886761"/>
          <a:ext cx="248310" cy="2904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930872" y="1944856"/>
        <a:ext cx="173817" cy="174286"/>
      </dsp:txXfrm>
    </dsp:sp>
    <dsp:sp modelId="{790FF2FB-89AB-485B-8088-27358F97583B}">
      <dsp:nvSpPr>
        <dsp:cNvPr id="0" name=""/>
        <dsp:cNvSpPr/>
      </dsp:nvSpPr>
      <dsp:spPr>
        <a:xfrm>
          <a:off x="3282255" y="1219426"/>
          <a:ext cx="1171277" cy="1625147"/>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Potential projects analyzed and designed</a:t>
          </a:r>
        </a:p>
      </dsp:txBody>
      <dsp:txXfrm>
        <a:off x="3316561" y="1253732"/>
        <a:ext cx="1102665" cy="1556535"/>
      </dsp:txXfrm>
    </dsp:sp>
    <dsp:sp modelId="{10B9D6A3-368A-43E1-BCD6-A08A1F385152}">
      <dsp:nvSpPr>
        <dsp:cNvPr id="0" name=""/>
        <dsp:cNvSpPr/>
      </dsp:nvSpPr>
      <dsp:spPr>
        <a:xfrm>
          <a:off x="4570660" y="1886761"/>
          <a:ext cx="248310" cy="2904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570660" y="1944856"/>
        <a:ext cx="173817" cy="174286"/>
      </dsp:txXfrm>
    </dsp:sp>
    <dsp:sp modelId="{F8FF399F-8E40-4FF2-BC75-FF49DAEEF963}">
      <dsp:nvSpPr>
        <dsp:cNvPr id="0" name=""/>
        <dsp:cNvSpPr/>
      </dsp:nvSpPr>
      <dsp:spPr>
        <a:xfrm>
          <a:off x="4922043" y="1219426"/>
          <a:ext cx="1171277" cy="1625147"/>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Project scored and prioritized as part of CIP process </a:t>
          </a:r>
        </a:p>
      </dsp:txBody>
      <dsp:txXfrm>
        <a:off x="4956349" y="1253732"/>
        <a:ext cx="1102665" cy="15565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CE61F-CB6C-40EF-9A64-20FE725ED8BF}">
      <dsp:nvSpPr>
        <dsp:cNvPr id="0" name=""/>
        <dsp:cNvSpPr/>
      </dsp:nvSpPr>
      <dsp:spPr>
        <a:xfrm>
          <a:off x="2678" y="1499434"/>
          <a:ext cx="1171277" cy="1065130"/>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Draft Plan Release</a:t>
          </a:r>
        </a:p>
        <a:p>
          <a:pPr marL="0" lvl="0" indent="0" algn="ctr" defTabSz="800100">
            <a:lnSpc>
              <a:spcPct val="90000"/>
            </a:lnSpc>
            <a:spcBef>
              <a:spcPct val="0"/>
            </a:spcBef>
            <a:spcAft>
              <a:spcPct val="35000"/>
            </a:spcAft>
            <a:buNone/>
          </a:pPr>
          <a:r>
            <a:rPr lang="en-US" sz="1800" kern="1200" dirty="0"/>
            <a:t>(June)</a:t>
          </a:r>
        </a:p>
      </dsp:txBody>
      <dsp:txXfrm>
        <a:off x="33875" y="1530631"/>
        <a:ext cx="1108883" cy="1002736"/>
      </dsp:txXfrm>
    </dsp:sp>
    <dsp:sp modelId="{E8B1601F-DDD2-4BA0-9860-ED6BE6844A69}">
      <dsp:nvSpPr>
        <dsp:cNvPr id="0" name=""/>
        <dsp:cNvSpPr/>
      </dsp:nvSpPr>
      <dsp:spPr>
        <a:xfrm>
          <a:off x="1291083" y="1886761"/>
          <a:ext cx="248310" cy="2904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291083" y="1944856"/>
        <a:ext cx="173817" cy="174286"/>
      </dsp:txXfrm>
    </dsp:sp>
    <dsp:sp modelId="{2B75F11E-0F9B-4B5B-BB59-8DE7872C909D}">
      <dsp:nvSpPr>
        <dsp:cNvPr id="0" name=""/>
        <dsp:cNvSpPr/>
      </dsp:nvSpPr>
      <dsp:spPr>
        <a:xfrm>
          <a:off x="1642467" y="1499434"/>
          <a:ext cx="1171277" cy="1065130"/>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Public Outreach</a:t>
          </a:r>
        </a:p>
        <a:p>
          <a:pPr marL="0" lvl="0" indent="0" algn="ctr" defTabSz="800100">
            <a:lnSpc>
              <a:spcPct val="90000"/>
            </a:lnSpc>
            <a:spcBef>
              <a:spcPct val="0"/>
            </a:spcBef>
            <a:spcAft>
              <a:spcPct val="35000"/>
            </a:spcAft>
            <a:buNone/>
          </a:pPr>
          <a:r>
            <a:rPr lang="en-US" sz="1800" kern="1200" dirty="0"/>
            <a:t>(July/Aug)</a:t>
          </a:r>
        </a:p>
      </dsp:txBody>
      <dsp:txXfrm>
        <a:off x="1673664" y="1530631"/>
        <a:ext cx="1108883" cy="1002736"/>
      </dsp:txXfrm>
    </dsp:sp>
    <dsp:sp modelId="{A9AE9F82-CDE6-41CB-A4FA-04A625E20B4E}">
      <dsp:nvSpPr>
        <dsp:cNvPr id="0" name=""/>
        <dsp:cNvSpPr/>
      </dsp:nvSpPr>
      <dsp:spPr>
        <a:xfrm>
          <a:off x="2930872" y="1886761"/>
          <a:ext cx="248310" cy="2904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930872" y="1944856"/>
        <a:ext cx="173817" cy="174286"/>
      </dsp:txXfrm>
    </dsp:sp>
    <dsp:sp modelId="{7D9F52BC-992B-4E81-A96C-D4D8EFB96F50}">
      <dsp:nvSpPr>
        <dsp:cNvPr id="0" name=""/>
        <dsp:cNvSpPr/>
      </dsp:nvSpPr>
      <dsp:spPr>
        <a:xfrm>
          <a:off x="3282255" y="1499434"/>
          <a:ext cx="1171277" cy="1065130"/>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Plan Revisions</a:t>
          </a:r>
        </a:p>
        <a:p>
          <a:pPr marL="0" lvl="0" indent="0" algn="ctr" defTabSz="800100">
            <a:lnSpc>
              <a:spcPct val="90000"/>
            </a:lnSpc>
            <a:spcBef>
              <a:spcPct val="0"/>
            </a:spcBef>
            <a:spcAft>
              <a:spcPct val="35000"/>
            </a:spcAft>
            <a:buNone/>
          </a:pPr>
          <a:r>
            <a:rPr lang="en-US" sz="1800" kern="1200" dirty="0"/>
            <a:t>(Early Fall)</a:t>
          </a:r>
        </a:p>
      </dsp:txBody>
      <dsp:txXfrm>
        <a:off x="3313452" y="1530631"/>
        <a:ext cx="1108883" cy="1002736"/>
      </dsp:txXfrm>
    </dsp:sp>
    <dsp:sp modelId="{6058F4FC-D646-4719-AFF7-9C71EDFEBA73}">
      <dsp:nvSpPr>
        <dsp:cNvPr id="0" name=""/>
        <dsp:cNvSpPr/>
      </dsp:nvSpPr>
      <dsp:spPr>
        <a:xfrm>
          <a:off x="4570660" y="1886761"/>
          <a:ext cx="248310" cy="2904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570660" y="1944856"/>
        <a:ext cx="173817" cy="174286"/>
      </dsp:txXfrm>
    </dsp:sp>
    <dsp:sp modelId="{918CE67B-B1BB-4579-BC57-98CCC127A865}">
      <dsp:nvSpPr>
        <dsp:cNvPr id="0" name=""/>
        <dsp:cNvSpPr/>
      </dsp:nvSpPr>
      <dsp:spPr>
        <a:xfrm>
          <a:off x="4922043" y="1499434"/>
          <a:ext cx="1171277" cy="1065130"/>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Final Plan Release</a:t>
          </a:r>
        </a:p>
        <a:p>
          <a:pPr marL="0" lvl="0" indent="0" algn="ctr" defTabSz="800100">
            <a:lnSpc>
              <a:spcPct val="90000"/>
            </a:lnSpc>
            <a:spcBef>
              <a:spcPct val="0"/>
            </a:spcBef>
            <a:spcAft>
              <a:spcPct val="35000"/>
            </a:spcAft>
            <a:buNone/>
          </a:pPr>
          <a:r>
            <a:rPr lang="en-US" sz="1800" kern="1200" dirty="0"/>
            <a:t>(Late Fall)</a:t>
          </a:r>
        </a:p>
      </dsp:txBody>
      <dsp:txXfrm>
        <a:off x="4953240" y="1530631"/>
        <a:ext cx="1108883" cy="100273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32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3328"/>
          </a:xfrm>
          <a:prstGeom prst="rect">
            <a:avLst/>
          </a:prstGeom>
        </p:spPr>
        <p:txBody>
          <a:bodyPr vert="horz" lIns="91440" tIns="45720" rIns="91440" bIns="45720" rtlCol="0"/>
          <a:lstStyle>
            <a:lvl1pPr algn="r">
              <a:defRPr sz="1200"/>
            </a:lvl1pPr>
          </a:lstStyle>
          <a:p>
            <a:fld id="{8721163E-8148-47D1-BCF0-8B1F08D69B20}" type="datetimeFigureOut">
              <a:rPr lang="en-US" smtClean="0"/>
              <a:pPr/>
              <a:t>6/18/18</a:t>
            </a:fld>
            <a:endParaRPr lang="en-US" dirty="0"/>
          </a:p>
        </p:txBody>
      </p:sp>
      <p:sp>
        <p:nvSpPr>
          <p:cNvPr id="4" name="Footer Placeholder 3"/>
          <p:cNvSpPr>
            <a:spLocks noGrp="1"/>
          </p:cNvSpPr>
          <p:nvPr>
            <p:ph type="ftr" sz="quarter" idx="2"/>
          </p:nvPr>
        </p:nvSpPr>
        <p:spPr>
          <a:xfrm>
            <a:off x="0" y="8771161"/>
            <a:ext cx="2971800" cy="46332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771161"/>
            <a:ext cx="2971800" cy="463327"/>
          </a:xfrm>
          <a:prstGeom prst="rect">
            <a:avLst/>
          </a:prstGeom>
        </p:spPr>
        <p:txBody>
          <a:bodyPr vert="horz" lIns="91440" tIns="45720" rIns="91440" bIns="45720" rtlCol="0" anchor="b"/>
          <a:lstStyle>
            <a:lvl1pPr algn="r">
              <a:defRPr sz="1200"/>
            </a:lvl1pPr>
          </a:lstStyle>
          <a:p>
            <a:fld id="{24E7DD49-7D90-49D7-A4D6-91A8D185FA44}" type="slidenum">
              <a:rPr lang="en-US" smtClean="0"/>
              <a:pPr/>
              <a:t>‹#›</a:t>
            </a:fld>
            <a:endParaRPr lang="en-US" dirty="0"/>
          </a:p>
        </p:txBody>
      </p:sp>
    </p:spTree>
    <p:extLst>
      <p:ext uri="{BB962C8B-B14F-4D97-AF65-F5344CB8AC3E}">
        <p14:creationId xmlns:p14="http://schemas.microsoft.com/office/powerpoint/2010/main" val="4168378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32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3328"/>
          </a:xfrm>
          <a:prstGeom prst="rect">
            <a:avLst/>
          </a:prstGeom>
        </p:spPr>
        <p:txBody>
          <a:bodyPr vert="horz" lIns="91440" tIns="45720" rIns="91440" bIns="45720" rtlCol="0"/>
          <a:lstStyle>
            <a:lvl1pPr algn="r">
              <a:defRPr sz="1200"/>
            </a:lvl1pPr>
          </a:lstStyle>
          <a:p>
            <a:fld id="{AB0112ED-FA09-434C-B552-14DFF739209B}" type="datetimeFigureOut">
              <a:rPr lang="en-US" smtClean="0"/>
              <a:pPr/>
              <a:t>6/18/18</a:t>
            </a:fld>
            <a:endParaRPr lang="en-US" dirty="0"/>
          </a:p>
        </p:txBody>
      </p:sp>
      <p:sp>
        <p:nvSpPr>
          <p:cNvPr id="4" name="Slide Image Placeholder 3"/>
          <p:cNvSpPr>
            <a:spLocks noGrp="1" noRot="1" noChangeAspect="1"/>
          </p:cNvSpPr>
          <p:nvPr>
            <p:ph type="sldImg" idx="2"/>
          </p:nvPr>
        </p:nvSpPr>
        <p:spPr>
          <a:xfrm>
            <a:off x="1352550" y="1154113"/>
            <a:ext cx="4152900" cy="31162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44097"/>
            <a:ext cx="5486400" cy="36360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1161"/>
            <a:ext cx="2971800" cy="46332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771161"/>
            <a:ext cx="2971800" cy="463327"/>
          </a:xfrm>
          <a:prstGeom prst="rect">
            <a:avLst/>
          </a:prstGeom>
        </p:spPr>
        <p:txBody>
          <a:bodyPr vert="horz" lIns="91440" tIns="45720" rIns="91440" bIns="45720" rtlCol="0" anchor="b"/>
          <a:lstStyle>
            <a:lvl1pPr algn="r">
              <a:defRPr sz="1200"/>
            </a:lvl1pPr>
          </a:lstStyle>
          <a:p>
            <a:fld id="{D005B293-86D1-42E6-B91C-2A8C440EC9E9}" type="slidenum">
              <a:rPr lang="en-US" smtClean="0"/>
              <a:pPr/>
              <a:t>‹#›</a:t>
            </a:fld>
            <a:endParaRPr lang="en-US" dirty="0"/>
          </a:p>
        </p:txBody>
      </p:sp>
    </p:spTree>
    <p:extLst>
      <p:ext uri="{BB962C8B-B14F-4D97-AF65-F5344CB8AC3E}">
        <p14:creationId xmlns:p14="http://schemas.microsoft.com/office/powerpoint/2010/main" val="3419384495"/>
      </p:ext>
    </p:extLst>
  </p:cSld>
  <p:clrMap bg1="lt1" tx1="dk1" bg2="lt2" tx2="dk2" accent1="accent1" accent2="accent2" accent3="accent3" accent4="accent4" accent5="accent5" accent6="accent6" hlink="hlink" folHlink="folHlink"/>
  <p:notesStyle>
    <a:lvl1pPr marL="0" algn="l" defTabSz="914139" rtl="0" eaLnBrk="1" latinLnBrk="0" hangingPunct="1">
      <a:defRPr sz="1200" kern="1200">
        <a:solidFill>
          <a:schemeClr val="tx1"/>
        </a:solidFill>
        <a:latin typeface="+mn-lt"/>
        <a:ea typeface="+mn-ea"/>
        <a:cs typeface="+mn-cs"/>
      </a:defRPr>
    </a:lvl1pPr>
    <a:lvl2pPr marL="457070" algn="l" defTabSz="914139" rtl="0" eaLnBrk="1" latinLnBrk="0" hangingPunct="1">
      <a:defRPr sz="1200" kern="1200">
        <a:solidFill>
          <a:schemeClr val="tx1"/>
        </a:solidFill>
        <a:latin typeface="+mn-lt"/>
        <a:ea typeface="+mn-ea"/>
        <a:cs typeface="+mn-cs"/>
      </a:defRPr>
    </a:lvl2pPr>
    <a:lvl3pPr marL="914139" algn="l" defTabSz="914139" rtl="0" eaLnBrk="1" latinLnBrk="0" hangingPunct="1">
      <a:defRPr sz="1200" kern="1200">
        <a:solidFill>
          <a:schemeClr val="tx1"/>
        </a:solidFill>
        <a:latin typeface="+mn-lt"/>
        <a:ea typeface="+mn-ea"/>
        <a:cs typeface="+mn-cs"/>
      </a:defRPr>
    </a:lvl3pPr>
    <a:lvl4pPr marL="1371208" algn="l" defTabSz="914139" rtl="0" eaLnBrk="1" latinLnBrk="0" hangingPunct="1">
      <a:defRPr sz="1200" kern="1200">
        <a:solidFill>
          <a:schemeClr val="tx1"/>
        </a:solidFill>
        <a:latin typeface="+mn-lt"/>
        <a:ea typeface="+mn-ea"/>
        <a:cs typeface="+mn-cs"/>
      </a:defRPr>
    </a:lvl4pPr>
    <a:lvl5pPr marL="1828278" algn="l" defTabSz="914139" rtl="0" eaLnBrk="1" latinLnBrk="0" hangingPunct="1">
      <a:defRPr sz="1200" kern="1200">
        <a:solidFill>
          <a:schemeClr val="tx1"/>
        </a:solidFill>
        <a:latin typeface="+mn-lt"/>
        <a:ea typeface="+mn-ea"/>
        <a:cs typeface="+mn-cs"/>
      </a:defRPr>
    </a:lvl5pPr>
    <a:lvl6pPr marL="2285348" algn="l" defTabSz="914139" rtl="0" eaLnBrk="1" latinLnBrk="0" hangingPunct="1">
      <a:defRPr sz="1200" kern="1200">
        <a:solidFill>
          <a:schemeClr val="tx1"/>
        </a:solidFill>
        <a:latin typeface="+mn-lt"/>
        <a:ea typeface="+mn-ea"/>
        <a:cs typeface="+mn-cs"/>
      </a:defRPr>
    </a:lvl6pPr>
    <a:lvl7pPr marL="2742417" algn="l" defTabSz="914139" rtl="0" eaLnBrk="1" latinLnBrk="0" hangingPunct="1">
      <a:defRPr sz="1200" kern="1200">
        <a:solidFill>
          <a:schemeClr val="tx1"/>
        </a:solidFill>
        <a:latin typeface="+mn-lt"/>
        <a:ea typeface="+mn-ea"/>
        <a:cs typeface="+mn-cs"/>
      </a:defRPr>
    </a:lvl7pPr>
    <a:lvl8pPr marL="3199487" algn="l" defTabSz="914139" rtl="0" eaLnBrk="1" latinLnBrk="0" hangingPunct="1">
      <a:defRPr sz="1200" kern="1200">
        <a:solidFill>
          <a:schemeClr val="tx1"/>
        </a:solidFill>
        <a:latin typeface="+mn-lt"/>
        <a:ea typeface="+mn-ea"/>
        <a:cs typeface="+mn-cs"/>
      </a:defRPr>
    </a:lvl8pPr>
    <a:lvl9pPr marL="3656556" algn="l" defTabSz="91413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3</a:t>
            </a:fld>
            <a:endParaRPr lang="en-US" dirty="0"/>
          </a:p>
        </p:txBody>
      </p:sp>
    </p:spTree>
    <p:extLst>
      <p:ext uri="{BB962C8B-B14F-4D97-AF65-F5344CB8AC3E}">
        <p14:creationId xmlns:p14="http://schemas.microsoft.com/office/powerpoint/2010/main" val="4157705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15</a:t>
            </a:fld>
            <a:endParaRPr lang="en-US" dirty="0"/>
          </a:p>
        </p:txBody>
      </p:sp>
    </p:spTree>
    <p:extLst>
      <p:ext uri="{BB962C8B-B14F-4D97-AF65-F5344CB8AC3E}">
        <p14:creationId xmlns:p14="http://schemas.microsoft.com/office/powerpoint/2010/main" val="3765442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17</a:t>
            </a:fld>
            <a:endParaRPr lang="en-US" dirty="0"/>
          </a:p>
        </p:txBody>
      </p:sp>
    </p:spTree>
    <p:extLst>
      <p:ext uri="{BB962C8B-B14F-4D97-AF65-F5344CB8AC3E}">
        <p14:creationId xmlns:p14="http://schemas.microsoft.com/office/powerpoint/2010/main" val="1377273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22</a:t>
            </a:fld>
            <a:endParaRPr lang="en-US" dirty="0"/>
          </a:p>
        </p:txBody>
      </p:sp>
    </p:spTree>
    <p:extLst>
      <p:ext uri="{BB962C8B-B14F-4D97-AF65-F5344CB8AC3E}">
        <p14:creationId xmlns:p14="http://schemas.microsoft.com/office/powerpoint/2010/main" val="3263630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4068622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27</a:t>
            </a:fld>
            <a:endParaRPr lang="en-US" dirty="0"/>
          </a:p>
        </p:txBody>
      </p:sp>
    </p:spTree>
    <p:extLst>
      <p:ext uri="{BB962C8B-B14F-4D97-AF65-F5344CB8AC3E}">
        <p14:creationId xmlns:p14="http://schemas.microsoft.com/office/powerpoint/2010/main" val="368571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4</a:t>
            </a:fld>
            <a:endParaRPr lang="en-US" dirty="0"/>
          </a:p>
        </p:txBody>
      </p:sp>
    </p:spTree>
    <p:extLst>
      <p:ext uri="{BB962C8B-B14F-4D97-AF65-F5344CB8AC3E}">
        <p14:creationId xmlns:p14="http://schemas.microsoft.com/office/powerpoint/2010/main" val="778400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5</a:t>
            </a:fld>
            <a:endParaRPr lang="en-US" dirty="0"/>
          </a:p>
        </p:txBody>
      </p:sp>
    </p:spTree>
    <p:extLst>
      <p:ext uri="{BB962C8B-B14F-4D97-AF65-F5344CB8AC3E}">
        <p14:creationId xmlns:p14="http://schemas.microsoft.com/office/powerpoint/2010/main" val="647518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6</a:t>
            </a:fld>
            <a:endParaRPr lang="en-US" dirty="0"/>
          </a:p>
        </p:txBody>
      </p:sp>
    </p:spTree>
    <p:extLst>
      <p:ext uri="{BB962C8B-B14F-4D97-AF65-F5344CB8AC3E}">
        <p14:creationId xmlns:p14="http://schemas.microsoft.com/office/powerpoint/2010/main" val="2551835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7</a:t>
            </a:fld>
            <a:endParaRPr lang="en-US" dirty="0"/>
          </a:p>
        </p:txBody>
      </p:sp>
    </p:spTree>
    <p:extLst>
      <p:ext uri="{BB962C8B-B14F-4D97-AF65-F5344CB8AC3E}">
        <p14:creationId xmlns:p14="http://schemas.microsoft.com/office/powerpoint/2010/main" val="245376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42206-9E9E-4614-B834-3F2C51F4B7D7}" type="slidenum">
              <a:rPr lang="en-US" smtClean="0"/>
              <a:t>8</a:t>
            </a:fld>
            <a:endParaRPr lang="en-US" dirty="0"/>
          </a:p>
        </p:txBody>
      </p:sp>
    </p:spTree>
    <p:extLst>
      <p:ext uri="{BB962C8B-B14F-4D97-AF65-F5344CB8AC3E}">
        <p14:creationId xmlns:p14="http://schemas.microsoft.com/office/powerpoint/2010/main" val="399500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B44EA3-2CE0-4BBA-9405-B730DEF711DA}" type="slidenum">
              <a:rPr lang="en-US" smtClean="0"/>
              <a:pPr/>
              <a:t>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B44EA3-2CE0-4BBA-9405-B730DEF711DA}"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88659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800" dirty="0"/>
          </a:p>
        </p:txBody>
      </p:sp>
      <p:sp>
        <p:nvSpPr>
          <p:cNvPr id="4" name="Slide Number Placeholder 3"/>
          <p:cNvSpPr>
            <a:spLocks noGrp="1"/>
          </p:cNvSpPr>
          <p:nvPr>
            <p:ph type="sldNum" sz="quarter" idx="10"/>
          </p:nvPr>
        </p:nvSpPr>
        <p:spPr/>
        <p:txBody>
          <a:bodyPr/>
          <a:lstStyle/>
          <a:p>
            <a:fld id="{A5B44EA3-2CE0-4BBA-9405-B730DEF711DA}" type="slidenum">
              <a:rPr lang="en-US" smtClean="0"/>
              <a:pPr/>
              <a:t>12</a:t>
            </a:fld>
            <a:endParaRPr lang="en-US" dirty="0"/>
          </a:p>
        </p:txBody>
      </p:sp>
    </p:spTree>
    <p:extLst>
      <p:ext uri="{BB962C8B-B14F-4D97-AF65-F5344CB8AC3E}">
        <p14:creationId xmlns:p14="http://schemas.microsoft.com/office/powerpoint/2010/main" val="1877934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13" name="Straight Connector 12"/>
          <p:cNvCxnSpPr/>
          <p:nvPr userDrawn="1"/>
        </p:nvCxnSpPr>
        <p:spPr>
          <a:xfrm>
            <a:off x="685800" y="3409022"/>
            <a:ext cx="78486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3"/>
          <p:cNvSpPr>
            <a:spLocks noGrp="1"/>
          </p:cNvSpPr>
          <p:nvPr>
            <p:ph type="sldNum" sz="quarter" idx="4"/>
          </p:nvPr>
        </p:nvSpPr>
        <p:spPr>
          <a:xfrm>
            <a:off x="8077200" y="6521005"/>
            <a:ext cx="1066800" cy="328612"/>
          </a:xfrm>
          <a:prstGeom prst="rect">
            <a:avLst/>
          </a:prstGeom>
        </p:spPr>
        <p:txBody>
          <a:bodyPr/>
          <a:lstStyle>
            <a:lvl1pPr>
              <a:defRPr sz="1000"/>
            </a:lvl1pPr>
          </a:lstStyle>
          <a:p>
            <a:pPr>
              <a:defRPr/>
            </a:pPr>
            <a:fld id="{1B9A3EE1-316A-4C41-BADB-C51665509343}" type="slidenum">
              <a:rPr lang="en-US" altLang="en-US" smtClean="0">
                <a:solidFill>
                  <a:srgbClr val="292934"/>
                </a:solidFill>
              </a:rPr>
              <a:pPr>
                <a:defRPr/>
              </a:pPr>
              <a:t>‹#›</a:t>
            </a:fld>
            <a:endParaRPr lang="en-US" altLang="en-US" dirty="0">
              <a:solidFill>
                <a:srgbClr val="292934"/>
              </a:solidFill>
            </a:endParaRPr>
          </a:p>
        </p:txBody>
      </p:sp>
    </p:spTree>
    <p:extLst>
      <p:ext uri="{BB962C8B-B14F-4D97-AF65-F5344CB8AC3E}">
        <p14:creationId xmlns:p14="http://schemas.microsoft.com/office/powerpoint/2010/main" val="3668948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able Placeholder 6"/>
          <p:cNvSpPr>
            <a:spLocks noGrp="1"/>
          </p:cNvSpPr>
          <p:nvPr>
            <p:ph type="tbl" sz="quarter" idx="13"/>
          </p:nvPr>
        </p:nvSpPr>
        <p:spPr>
          <a:xfrm>
            <a:off x="457200" y="2057400"/>
            <a:ext cx="4114800" cy="4267200"/>
          </a:xfrm>
        </p:spPr>
        <p:txBody>
          <a:bodyPr rtlCol="0">
            <a:normAutofit/>
          </a:bodyPr>
          <a:lstStyle/>
          <a:p>
            <a:pPr lvl="0"/>
            <a:endParaRPr lang="en-US" noProof="0" dirty="0"/>
          </a:p>
        </p:txBody>
      </p:sp>
      <p:sp>
        <p:nvSpPr>
          <p:cNvPr id="8" name="Table Placeholder 6"/>
          <p:cNvSpPr>
            <a:spLocks noGrp="1"/>
          </p:cNvSpPr>
          <p:nvPr>
            <p:ph type="tbl" sz="quarter" idx="14"/>
          </p:nvPr>
        </p:nvSpPr>
        <p:spPr>
          <a:xfrm>
            <a:off x="4724400" y="2057400"/>
            <a:ext cx="3962400" cy="1905000"/>
          </a:xfrm>
        </p:spPr>
        <p:txBody>
          <a:bodyPr rtlCol="0">
            <a:normAutofit/>
          </a:bodyPr>
          <a:lstStyle/>
          <a:p>
            <a:pPr lvl="0"/>
            <a:endParaRPr lang="en-US" noProof="0" dirty="0"/>
          </a:p>
        </p:txBody>
      </p:sp>
      <p:sp>
        <p:nvSpPr>
          <p:cNvPr id="9" name="Table Placeholder 6"/>
          <p:cNvSpPr>
            <a:spLocks noGrp="1"/>
          </p:cNvSpPr>
          <p:nvPr>
            <p:ph type="tbl" sz="quarter" idx="15"/>
          </p:nvPr>
        </p:nvSpPr>
        <p:spPr>
          <a:xfrm>
            <a:off x="4724400" y="4495800"/>
            <a:ext cx="3962400" cy="1828800"/>
          </a:xfrm>
        </p:spPr>
        <p:txBody>
          <a:bodyPr rtlCol="0">
            <a:normAutofit/>
          </a:bodyPr>
          <a:lstStyle/>
          <a:p>
            <a:pPr lvl="0"/>
            <a:endParaRPr lang="en-US" noProof="0" dirty="0"/>
          </a:p>
        </p:txBody>
      </p:sp>
      <p:sp>
        <p:nvSpPr>
          <p:cNvPr id="11" name="Text Placeholder 10"/>
          <p:cNvSpPr>
            <a:spLocks noGrp="1"/>
          </p:cNvSpPr>
          <p:nvPr>
            <p:ph type="body" sz="quarter" idx="16"/>
          </p:nvPr>
        </p:nvSpPr>
        <p:spPr>
          <a:xfrm>
            <a:off x="457200" y="1600200"/>
            <a:ext cx="4114800" cy="304800"/>
          </a:xfrm>
        </p:spPr>
        <p:txBody>
          <a:bodyPr>
            <a:noAutofit/>
          </a:bodyPr>
          <a:lstStyle>
            <a:lvl1pPr algn="ctr">
              <a:buNone/>
              <a:defRPr sz="1600">
                <a:latin typeface="+mj-lt"/>
              </a:defRPr>
            </a:lvl1pPr>
          </a:lstStyle>
          <a:p>
            <a:pPr lvl="0"/>
            <a:r>
              <a:rPr lang="en-US" dirty="0"/>
              <a:t>Click to edit Master text styles</a:t>
            </a:r>
          </a:p>
        </p:txBody>
      </p:sp>
      <p:sp>
        <p:nvSpPr>
          <p:cNvPr id="13" name="Text Placeholder 10"/>
          <p:cNvSpPr>
            <a:spLocks noGrp="1"/>
          </p:cNvSpPr>
          <p:nvPr>
            <p:ph type="body" sz="quarter" idx="17"/>
          </p:nvPr>
        </p:nvSpPr>
        <p:spPr>
          <a:xfrm>
            <a:off x="4724400" y="1600200"/>
            <a:ext cx="3962400" cy="304800"/>
          </a:xfrm>
        </p:spPr>
        <p:txBody>
          <a:bodyPr>
            <a:noAutofit/>
          </a:bodyPr>
          <a:lstStyle>
            <a:lvl1pPr algn="ctr">
              <a:buNone/>
              <a:defRPr sz="1600">
                <a:latin typeface="+mj-lt"/>
              </a:defRPr>
            </a:lvl1pPr>
          </a:lstStyle>
          <a:p>
            <a:pPr lvl="0"/>
            <a:r>
              <a:rPr lang="en-US" dirty="0"/>
              <a:t>Click to edit Master text styles</a:t>
            </a:r>
          </a:p>
        </p:txBody>
      </p:sp>
      <p:sp>
        <p:nvSpPr>
          <p:cNvPr id="14" name="Text Placeholder 10"/>
          <p:cNvSpPr>
            <a:spLocks noGrp="1"/>
          </p:cNvSpPr>
          <p:nvPr>
            <p:ph type="body" sz="quarter" idx="18"/>
          </p:nvPr>
        </p:nvSpPr>
        <p:spPr>
          <a:xfrm>
            <a:off x="4724400" y="4038600"/>
            <a:ext cx="3962400" cy="304800"/>
          </a:xfrm>
        </p:spPr>
        <p:txBody>
          <a:bodyPr>
            <a:noAutofit/>
          </a:bodyPr>
          <a:lstStyle>
            <a:lvl1pPr algn="ctr">
              <a:buNone/>
              <a:defRPr sz="1600">
                <a:latin typeface="+mj-lt"/>
              </a:defRPr>
            </a:lvl1pPr>
          </a:lstStyle>
          <a:p>
            <a:pPr lvl="0"/>
            <a:r>
              <a:rPr lang="en-US" dirty="0"/>
              <a:t>Click to edit Master text styles</a:t>
            </a:r>
          </a:p>
        </p:txBody>
      </p:sp>
      <p:sp>
        <p:nvSpPr>
          <p:cNvPr id="12"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
        <p:nvSpPr>
          <p:cNvPr id="15" name="Slide Number Placeholder 4"/>
          <p:cNvSpPr>
            <a:spLocks noGrp="1"/>
          </p:cNvSpPr>
          <p:nvPr>
            <p:ph type="sldNum" sz="quarter" idx="21"/>
          </p:nvPr>
        </p:nvSpPr>
        <p:spPr>
          <a:xfrm>
            <a:off x="4038600" y="6529388"/>
            <a:ext cx="1066800" cy="328612"/>
          </a:xfrm>
          <a:prstGeom prst="rect">
            <a:avLst/>
          </a:prstGeom>
        </p:spPr>
        <p:txBody>
          <a:bodyPr/>
          <a:lstStyle>
            <a:lvl1pPr>
              <a:defRPr/>
            </a:lvl1pPr>
          </a:lstStyle>
          <a:p>
            <a:pPr>
              <a:defRPr/>
            </a:pPr>
            <a:fld id="{D194FBA7-F6C6-4546-8169-A2ACD33ED2B0}" type="slidenum">
              <a:rPr lang="en-US" altLang="en-US">
                <a:solidFill>
                  <a:srgbClr val="292934"/>
                </a:solidFill>
              </a:rPr>
              <a:pPr>
                <a:defRPr/>
              </a:pPr>
              <a:t>‹#›</a:t>
            </a:fld>
            <a:endParaRPr lang="en-US" altLang="en-US" dirty="0">
              <a:solidFill>
                <a:srgbClr val="292934"/>
              </a:solidFill>
            </a:endParaRPr>
          </a:p>
        </p:txBody>
      </p:sp>
    </p:spTree>
    <p:extLst>
      <p:ext uri="{BB962C8B-B14F-4D97-AF65-F5344CB8AC3E}">
        <p14:creationId xmlns:p14="http://schemas.microsoft.com/office/powerpoint/2010/main" val="3969165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 with text">
    <p:spTree>
      <p:nvGrpSpPr>
        <p:cNvPr id="1" name=""/>
        <p:cNvGrpSpPr/>
        <p:nvPr/>
      </p:nvGrpSpPr>
      <p:grpSpPr>
        <a:xfrm>
          <a:off x="0" y="0"/>
          <a:ext cx="0" cy="0"/>
          <a:chOff x="0" y="0"/>
          <a:chExt cx="0" cy="0"/>
        </a:xfrm>
      </p:grpSpPr>
      <p:sp>
        <p:nvSpPr>
          <p:cNvPr id="12" name="Title 1"/>
          <p:cNvSpPr>
            <a:spLocks noGrp="1"/>
          </p:cNvSpPr>
          <p:nvPr>
            <p:ph type="title"/>
          </p:nvPr>
        </p:nvSpPr>
        <p:spPr>
          <a:xfrm>
            <a:off x="457200" y="533400"/>
            <a:ext cx="8229600" cy="990600"/>
          </a:xfrm>
        </p:spPr>
        <p:txBody>
          <a:bodyPr/>
          <a:lstStyle>
            <a:lvl1pPr>
              <a:defRPr/>
            </a:lvl1pPr>
          </a:lstStyle>
          <a:p>
            <a:r>
              <a:rPr lang="en-US"/>
              <a:t>Click to edit Master title style</a:t>
            </a:r>
            <a:endParaRPr lang="en-US" dirty="0"/>
          </a:p>
        </p:txBody>
      </p:sp>
      <p:sp>
        <p:nvSpPr>
          <p:cNvPr id="14" name="Text Placeholder 13"/>
          <p:cNvSpPr>
            <a:spLocks noGrp="1"/>
          </p:cNvSpPr>
          <p:nvPr>
            <p:ph type="body" sz="quarter" idx="13"/>
          </p:nvPr>
        </p:nvSpPr>
        <p:spPr>
          <a:xfrm>
            <a:off x="457200" y="1828800"/>
            <a:ext cx="41148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5"/>
          <p:cNvSpPr>
            <a:spLocks noGrp="1"/>
          </p:cNvSpPr>
          <p:nvPr>
            <p:ph type="pic" sz="quarter" idx="14"/>
          </p:nvPr>
        </p:nvSpPr>
        <p:spPr>
          <a:xfrm>
            <a:off x="4572000" y="1828800"/>
            <a:ext cx="4114800" cy="4114800"/>
          </a:xfrm>
        </p:spPr>
        <p:txBody>
          <a:bodyPr rtlCol="0">
            <a:normAutofit/>
          </a:bodyPr>
          <a:lstStyle/>
          <a:p>
            <a:pPr lvl="0"/>
            <a:endParaRPr lang="en-US" noProof="0" dirty="0"/>
          </a:p>
        </p:txBody>
      </p:sp>
      <p:sp>
        <p:nvSpPr>
          <p:cNvPr id="9"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
        <p:nvSpPr>
          <p:cNvPr id="7" name="Slide Number Placeholder 3"/>
          <p:cNvSpPr>
            <a:spLocks noGrp="1"/>
          </p:cNvSpPr>
          <p:nvPr>
            <p:ph type="sldNum" sz="quarter" idx="21"/>
          </p:nvPr>
        </p:nvSpPr>
        <p:spPr>
          <a:xfrm>
            <a:off x="4038600" y="6529388"/>
            <a:ext cx="1066800" cy="328612"/>
          </a:xfrm>
          <a:prstGeom prst="rect">
            <a:avLst/>
          </a:prstGeom>
        </p:spPr>
        <p:txBody>
          <a:bodyPr/>
          <a:lstStyle>
            <a:lvl1pPr>
              <a:defRPr/>
            </a:lvl1pPr>
          </a:lstStyle>
          <a:p>
            <a:pPr>
              <a:defRPr/>
            </a:pPr>
            <a:fld id="{1B9A3EE1-316A-4C41-BADB-C51665509343}" type="slidenum">
              <a:rPr lang="en-US" altLang="en-US">
                <a:solidFill>
                  <a:srgbClr val="292934"/>
                </a:solidFill>
              </a:rPr>
              <a:pPr>
                <a:defRPr/>
              </a:pPr>
              <a:t>‹#›</a:t>
            </a:fld>
            <a:endParaRPr lang="en-US" altLang="en-US" dirty="0">
              <a:solidFill>
                <a:srgbClr val="292934"/>
              </a:solidFill>
            </a:endParaRPr>
          </a:p>
        </p:txBody>
      </p:sp>
    </p:spTree>
    <p:extLst>
      <p:ext uri="{BB962C8B-B14F-4D97-AF65-F5344CB8AC3E}">
        <p14:creationId xmlns:p14="http://schemas.microsoft.com/office/powerpoint/2010/main" val="116378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cxnSp>
        <p:nvCxnSpPr>
          <p:cNvPr id="4" name="Straight Connector 7"/>
          <p:cNvCxnSpPr/>
          <p:nvPr userDrawn="1"/>
        </p:nvCxnSpPr>
        <p:spPr>
          <a:xfrm>
            <a:off x="762000" y="3473450"/>
            <a:ext cx="7772400" cy="0"/>
          </a:xfrm>
          <a:prstGeom prst="line">
            <a:avLst/>
          </a:prstGeom>
          <a:ln w="28575">
            <a:solidFill>
              <a:srgbClr val="1B69B1"/>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1111949"/>
            <a:ext cx="7772400" cy="2200275"/>
          </a:xfrm>
        </p:spPr>
        <p:txBody>
          <a:bodyPr anchor="b"/>
          <a:lstStyle>
            <a:lvl1pPr algn="l">
              <a:defRPr sz="4800" b="0" cap="all" baseline="0"/>
            </a:lvl1pPr>
          </a:lstStyle>
          <a:p>
            <a:r>
              <a:rPr lang="en-US" dirty="0"/>
              <a:t>Click to edit Master title style</a:t>
            </a:r>
          </a:p>
        </p:txBody>
      </p:sp>
      <p:sp>
        <p:nvSpPr>
          <p:cNvPr id="3" name="Text Placeholder 2"/>
          <p:cNvSpPr>
            <a:spLocks noGrp="1"/>
          </p:cNvSpPr>
          <p:nvPr>
            <p:ph type="body" idx="1"/>
          </p:nvPr>
        </p:nvSpPr>
        <p:spPr>
          <a:xfrm>
            <a:off x="722313" y="3605213"/>
            <a:ext cx="7772400" cy="2109787"/>
          </a:xfrm>
        </p:spPr>
        <p:txBody>
          <a:bodyPr>
            <a:normAutofit/>
          </a:bodyPr>
          <a:lstStyle>
            <a:lvl1pPr marL="0" indent="0">
              <a:buFont typeface="Arial" pitchFamily="34" charset="0"/>
              <a:buChar char="•"/>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4127812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Ending Page">
    <p:bg>
      <p:bgPr>
        <a:solidFill>
          <a:schemeClr val="bg2"/>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762000" y="4495800"/>
            <a:ext cx="7620000" cy="0"/>
          </a:xfrm>
          <a:prstGeom prst="line">
            <a:avLst/>
          </a:prstGeom>
          <a:ln w="28575">
            <a:solidFill>
              <a:srgbClr val="1B69B1"/>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209800"/>
            <a:ext cx="7772400" cy="2200275"/>
          </a:xfrm>
        </p:spPr>
        <p:txBody>
          <a:bodyPr anchor="b"/>
          <a:lstStyle>
            <a:lvl1pPr algn="l">
              <a:defRPr sz="4800" b="0" cap="all"/>
            </a:lvl1pPr>
          </a:lstStyle>
          <a:p>
            <a:r>
              <a:rPr lang="en-US" dirty="0"/>
              <a:t>Click to edit Master title style</a:t>
            </a:r>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4563898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6738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4077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hart with Caption-1">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r>
              <a:rPr lang="en-US" dirty="0"/>
              <a:t>Click to edit Master title style</a:t>
            </a:r>
          </a:p>
        </p:txBody>
      </p:sp>
      <p:sp>
        <p:nvSpPr>
          <p:cNvPr id="8" name="Chart Placeholder 7"/>
          <p:cNvSpPr>
            <a:spLocks noGrp="1"/>
          </p:cNvSpPr>
          <p:nvPr>
            <p:ph type="chart" sz="quarter" idx="17"/>
          </p:nvPr>
        </p:nvSpPr>
        <p:spPr>
          <a:xfrm>
            <a:off x="457200" y="1371600"/>
            <a:ext cx="8229600" cy="4038600"/>
          </a:xfrm>
        </p:spPr>
        <p:txBody>
          <a:bodyPr rtlCol="0">
            <a:normAutofit/>
          </a:bodyPr>
          <a:lstStyle/>
          <a:p>
            <a:pPr lvl="0"/>
            <a:endParaRPr lang="en-US" noProof="0" dirty="0"/>
          </a:p>
        </p:txBody>
      </p:sp>
      <p:sp>
        <p:nvSpPr>
          <p:cNvPr id="13" name="Text Placeholder 12"/>
          <p:cNvSpPr>
            <a:spLocks noGrp="1"/>
          </p:cNvSpPr>
          <p:nvPr>
            <p:ph type="body" sz="quarter" idx="18"/>
          </p:nvPr>
        </p:nvSpPr>
        <p:spPr>
          <a:xfrm>
            <a:off x="457200" y="5410200"/>
            <a:ext cx="8229600" cy="762000"/>
          </a:xfrm>
        </p:spPr>
        <p:txBody>
          <a:bodyPr>
            <a:normAutofit/>
          </a:bodyPr>
          <a:lstStyle>
            <a:lvl1pPr>
              <a:buNone/>
              <a:defRPr sz="1200"/>
            </a:lvl1pPr>
          </a:lstStyle>
          <a:p>
            <a:pPr lvl="0"/>
            <a:r>
              <a:rPr lang="en-US" dirty="0"/>
              <a:t>Click to edit Master text styles</a:t>
            </a:r>
          </a:p>
        </p:txBody>
      </p:sp>
      <p:sp>
        <p:nvSpPr>
          <p:cNvPr id="11"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59698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hart with Caption-2">
    <p:spTree>
      <p:nvGrpSpPr>
        <p:cNvPr id="1" name=""/>
        <p:cNvGrpSpPr/>
        <p:nvPr/>
      </p:nvGrpSpPr>
      <p:grpSpPr>
        <a:xfrm>
          <a:off x="0" y="0"/>
          <a:ext cx="0" cy="0"/>
          <a:chOff x="0" y="0"/>
          <a:chExt cx="0" cy="0"/>
        </a:xfrm>
      </p:grpSpPr>
      <p:cxnSp>
        <p:nvCxnSpPr>
          <p:cNvPr id="6" name="Straight Connector 13"/>
          <p:cNvCxnSpPr/>
          <p:nvPr userDrawn="1"/>
        </p:nvCxnSpPr>
        <p:spPr>
          <a:xfrm>
            <a:off x="2743200" y="1371600"/>
            <a:ext cx="0" cy="4800600"/>
          </a:xfrm>
          <a:prstGeom prst="line">
            <a:avLst/>
          </a:prstGeom>
          <a:ln w="28575">
            <a:solidFill>
              <a:srgbClr val="1B69B1"/>
            </a:solidFill>
            <a:prstDash val="dash"/>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971800" y="1371600"/>
            <a:ext cx="5715000" cy="47697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371600"/>
            <a:ext cx="2139696" cy="4773967"/>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
        <p:nvSpPr>
          <p:cNvPr id="18" name="Title 1"/>
          <p:cNvSpPr>
            <a:spLocks noGrp="1"/>
          </p:cNvSpPr>
          <p:nvPr>
            <p:ph type="title"/>
          </p:nvPr>
        </p:nvSpPr>
        <p:spPr>
          <a:xfrm>
            <a:off x="457200" y="381000"/>
            <a:ext cx="8229600" cy="990600"/>
          </a:xfrm>
        </p:spPr>
        <p:txBody>
          <a:bodyPr/>
          <a:lstStyle/>
          <a:p>
            <a:r>
              <a:rPr lang="en-US" dirty="0"/>
              <a:t>Click to edit Master title style</a:t>
            </a:r>
          </a:p>
        </p:txBody>
      </p:sp>
    </p:spTree>
    <p:extLst>
      <p:ext uri="{BB962C8B-B14F-4D97-AF65-F5344CB8AC3E}">
        <p14:creationId xmlns:p14="http://schemas.microsoft.com/office/powerpoint/2010/main" val="1456030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Multiple Charts with text">
    <p:spTree>
      <p:nvGrpSpPr>
        <p:cNvPr id="1" name=""/>
        <p:cNvGrpSpPr/>
        <p:nvPr/>
      </p:nvGrpSpPr>
      <p:grpSpPr>
        <a:xfrm>
          <a:off x="0" y="0"/>
          <a:ext cx="0" cy="0"/>
          <a:chOff x="0" y="0"/>
          <a:chExt cx="0" cy="0"/>
        </a:xfrm>
      </p:grpSpPr>
      <p:cxnSp>
        <p:nvCxnSpPr>
          <p:cNvPr id="7" name="Straight Connector 30"/>
          <p:cNvCxnSpPr/>
          <p:nvPr userDrawn="1"/>
        </p:nvCxnSpPr>
        <p:spPr>
          <a:xfrm rot="10800000" flipV="1">
            <a:off x="4876800" y="1828800"/>
            <a:ext cx="0" cy="3886200"/>
          </a:xfrm>
          <a:prstGeom prst="line">
            <a:avLst/>
          </a:prstGeom>
          <a:ln w="28575">
            <a:solidFill>
              <a:srgbClr val="1B69B1"/>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381000"/>
            <a:ext cx="8229600" cy="990600"/>
          </a:xfrm>
        </p:spPr>
        <p:txBody>
          <a:bodyPr/>
          <a:lstStyle>
            <a:lvl1pPr>
              <a:defRPr baseline="0">
                <a:latin typeface="+mj-lt"/>
              </a:defRPr>
            </a:lvl1pPr>
          </a:lstStyle>
          <a:p>
            <a:r>
              <a:rPr lang="en-US" dirty="0"/>
              <a:t>Click to edit Master title style</a:t>
            </a:r>
          </a:p>
        </p:txBody>
      </p:sp>
      <p:sp>
        <p:nvSpPr>
          <p:cNvPr id="13" name="Chart Placeholder 12"/>
          <p:cNvSpPr>
            <a:spLocks noGrp="1"/>
          </p:cNvSpPr>
          <p:nvPr>
            <p:ph type="chart" sz="quarter" idx="13"/>
          </p:nvPr>
        </p:nvSpPr>
        <p:spPr>
          <a:xfrm>
            <a:off x="457200" y="1828800"/>
            <a:ext cx="4343400" cy="3886200"/>
          </a:xfrm>
        </p:spPr>
        <p:txBody>
          <a:bodyPr rtlCol="0">
            <a:normAutofit/>
          </a:bodyPr>
          <a:lstStyle/>
          <a:p>
            <a:pPr lvl="0"/>
            <a:endParaRPr lang="en-US" noProof="0" dirty="0"/>
          </a:p>
        </p:txBody>
      </p:sp>
      <p:sp>
        <p:nvSpPr>
          <p:cNvPr id="15" name="Chart Placeholder 14"/>
          <p:cNvSpPr>
            <a:spLocks noGrp="1"/>
          </p:cNvSpPr>
          <p:nvPr>
            <p:ph type="chart" sz="quarter" idx="14"/>
          </p:nvPr>
        </p:nvSpPr>
        <p:spPr>
          <a:xfrm>
            <a:off x="4953000" y="1828800"/>
            <a:ext cx="3657600" cy="1828800"/>
          </a:xfrm>
        </p:spPr>
        <p:txBody>
          <a:bodyPr rtlCol="0">
            <a:normAutofit/>
          </a:bodyPr>
          <a:lstStyle/>
          <a:p>
            <a:pPr lvl="0"/>
            <a:endParaRPr lang="en-US" noProof="0" dirty="0"/>
          </a:p>
        </p:txBody>
      </p:sp>
      <p:sp>
        <p:nvSpPr>
          <p:cNvPr id="22" name="Content Placeholder 21"/>
          <p:cNvSpPr>
            <a:spLocks noGrp="1"/>
          </p:cNvSpPr>
          <p:nvPr>
            <p:ph sz="quarter" idx="17"/>
          </p:nvPr>
        </p:nvSpPr>
        <p:spPr>
          <a:xfrm>
            <a:off x="4953000" y="3962400"/>
            <a:ext cx="3657600" cy="1828800"/>
          </a:xfrm>
        </p:spPr>
        <p:txBody>
          <a:bodyPr/>
          <a:lstStyle>
            <a:lvl1pPr>
              <a:buNone/>
              <a:defRPr/>
            </a:lvl1pPr>
          </a:lstStyle>
          <a:p>
            <a:pPr lvl="0"/>
            <a:endParaRPr lang="en-US" dirty="0"/>
          </a:p>
        </p:txBody>
      </p:sp>
      <p:sp>
        <p:nvSpPr>
          <p:cNvPr id="10"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4195647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mpare Charts-1">
    <p:spTree>
      <p:nvGrpSpPr>
        <p:cNvPr id="1" name=""/>
        <p:cNvGrpSpPr/>
        <p:nvPr/>
      </p:nvGrpSpPr>
      <p:grpSpPr>
        <a:xfrm>
          <a:off x="0" y="0"/>
          <a:ext cx="0" cy="0"/>
          <a:chOff x="0" y="0"/>
          <a:chExt cx="0" cy="0"/>
        </a:xfrm>
      </p:grpSpPr>
      <p:cxnSp>
        <p:nvCxnSpPr>
          <p:cNvPr id="6" name="Straight Connector 5"/>
          <p:cNvCxnSpPr>
            <a:endCxn id="9" idx="0"/>
          </p:cNvCxnSpPr>
          <p:nvPr userDrawn="1"/>
        </p:nvCxnSpPr>
        <p:spPr>
          <a:xfrm>
            <a:off x="4572000" y="1676400"/>
            <a:ext cx="0" cy="4495800"/>
          </a:xfrm>
          <a:prstGeom prst="line">
            <a:avLst/>
          </a:prstGeom>
          <a:ln w="28575">
            <a:solidFill>
              <a:srgbClr val="1B69B1"/>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aseline="0"/>
            </a:lvl1pPr>
          </a:lstStyle>
          <a:p>
            <a:r>
              <a:rPr lang="en-US" dirty="0"/>
              <a:t>Click to edit Master title style</a:t>
            </a:r>
          </a:p>
        </p:txBody>
      </p:sp>
      <p:sp>
        <p:nvSpPr>
          <p:cNvPr id="3" name="Content Placeholder 2"/>
          <p:cNvSpPr>
            <a:spLocks noGrp="1"/>
          </p:cNvSpPr>
          <p:nvPr>
            <p:ph sz="half" idx="1"/>
          </p:nvPr>
        </p:nvSpPr>
        <p:spPr>
          <a:xfrm>
            <a:off x="457200" y="1673352"/>
            <a:ext cx="4038600" cy="44988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73352"/>
            <a:ext cx="4038600" cy="44988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357242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rt with Caption-1">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r>
              <a:rPr lang="en-US" dirty="0"/>
              <a:t>Click to edit Master title style</a:t>
            </a:r>
          </a:p>
        </p:txBody>
      </p:sp>
      <p:sp>
        <p:nvSpPr>
          <p:cNvPr id="8" name="Chart Placeholder 7"/>
          <p:cNvSpPr>
            <a:spLocks noGrp="1"/>
          </p:cNvSpPr>
          <p:nvPr>
            <p:ph type="chart" sz="quarter" idx="17"/>
          </p:nvPr>
        </p:nvSpPr>
        <p:spPr>
          <a:xfrm>
            <a:off x="457200" y="1371600"/>
            <a:ext cx="8229600" cy="4038600"/>
          </a:xfrm>
        </p:spPr>
        <p:txBody>
          <a:bodyPr rtlCol="0">
            <a:normAutofit/>
          </a:bodyPr>
          <a:lstStyle/>
          <a:p>
            <a:pPr lvl="0"/>
            <a:endParaRPr lang="en-US" noProof="0" dirty="0"/>
          </a:p>
        </p:txBody>
      </p:sp>
      <p:sp>
        <p:nvSpPr>
          <p:cNvPr id="13" name="Text Placeholder 12"/>
          <p:cNvSpPr>
            <a:spLocks noGrp="1"/>
          </p:cNvSpPr>
          <p:nvPr>
            <p:ph type="body" sz="quarter" idx="18"/>
          </p:nvPr>
        </p:nvSpPr>
        <p:spPr>
          <a:xfrm>
            <a:off x="457200" y="5410200"/>
            <a:ext cx="8229600" cy="762000"/>
          </a:xfrm>
        </p:spPr>
        <p:txBody>
          <a:bodyPr>
            <a:normAutofit/>
          </a:bodyPr>
          <a:lstStyle>
            <a:lvl1pPr>
              <a:buNone/>
              <a:defRPr sz="1200"/>
            </a:lvl1pPr>
          </a:lstStyle>
          <a:p>
            <a:pPr lvl="0"/>
            <a:r>
              <a:rPr lang="en-US" dirty="0"/>
              <a:t>Click to edit Master text styles</a:t>
            </a:r>
          </a:p>
        </p:txBody>
      </p:sp>
      <p:sp>
        <p:nvSpPr>
          <p:cNvPr id="11"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
        <p:nvSpPr>
          <p:cNvPr id="7" name="Slide Number Placeholder 3"/>
          <p:cNvSpPr>
            <a:spLocks noGrp="1"/>
          </p:cNvSpPr>
          <p:nvPr>
            <p:ph type="sldNum" sz="quarter" idx="4"/>
          </p:nvPr>
        </p:nvSpPr>
        <p:spPr>
          <a:xfrm>
            <a:off x="8077200" y="6521005"/>
            <a:ext cx="1066800" cy="328612"/>
          </a:xfrm>
          <a:prstGeom prst="rect">
            <a:avLst/>
          </a:prstGeom>
        </p:spPr>
        <p:txBody>
          <a:bodyPr/>
          <a:lstStyle>
            <a:lvl1pPr>
              <a:defRPr sz="1000"/>
            </a:lvl1pPr>
          </a:lstStyle>
          <a:p>
            <a:pPr>
              <a:defRPr/>
            </a:pPr>
            <a:fld id="{1B9A3EE1-316A-4C41-BADB-C51665509343}" type="slidenum">
              <a:rPr lang="en-US" altLang="en-US" smtClean="0">
                <a:solidFill>
                  <a:srgbClr val="292934"/>
                </a:solidFill>
              </a:rPr>
              <a:pPr>
                <a:defRPr/>
              </a:pPr>
              <a:t>‹#›</a:t>
            </a:fld>
            <a:endParaRPr lang="en-US" altLang="en-US" dirty="0">
              <a:solidFill>
                <a:srgbClr val="292934"/>
              </a:solidFill>
            </a:endParaRPr>
          </a:p>
        </p:txBody>
      </p:sp>
    </p:spTree>
    <p:extLst>
      <p:ext uri="{BB962C8B-B14F-4D97-AF65-F5344CB8AC3E}">
        <p14:creationId xmlns:p14="http://schemas.microsoft.com/office/powerpoint/2010/main" val="1544652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e Charts-2">
    <p:spTree>
      <p:nvGrpSpPr>
        <p:cNvPr id="1" name=""/>
        <p:cNvGrpSpPr/>
        <p:nvPr/>
      </p:nvGrpSpPr>
      <p:grpSpPr>
        <a:xfrm>
          <a:off x="0" y="0"/>
          <a:ext cx="0" cy="0"/>
          <a:chOff x="0" y="0"/>
          <a:chExt cx="0" cy="0"/>
        </a:xfrm>
      </p:grpSpPr>
      <p:cxnSp>
        <p:nvCxnSpPr>
          <p:cNvPr id="8" name="Straight Connector 7"/>
          <p:cNvCxnSpPr/>
          <p:nvPr userDrawn="1"/>
        </p:nvCxnSpPr>
        <p:spPr>
          <a:xfrm>
            <a:off x="4572000" y="1676400"/>
            <a:ext cx="0" cy="4495800"/>
          </a:xfrm>
          <a:prstGeom prst="line">
            <a:avLst/>
          </a:prstGeom>
          <a:ln w="28575">
            <a:solidFill>
              <a:srgbClr val="1B69B1"/>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676400"/>
            <a:ext cx="3931920" cy="533400"/>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18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286000"/>
            <a:ext cx="3931920" cy="3886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54880" y="1676400"/>
            <a:ext cx="3931920" cy="533400"/>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1800" b="0" kern="1200" dirty="0" smtClean="0">
                <a:solidFill>
                  <a:schemeClr val="tx2"/>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54880" y="2286000"/>
            <a:ext cx="3931920" cy="3886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3713930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mpare Charts-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endParaRPr lang="en-US" dirty="0"/>
          </a:p>
        </p:txBody>
      </p:sp>
      <p:sp>
        <p:nvSpPr>
          <p:cNvPr id="7" name="Chart Placeholder 6"/>
          <p:cNvSpPr>
            <a:spLocks noGrp="1"/>
          </p:cNvSpPr>
          <p:nvPr>
            <p:ph type="chart" sz="quarter" idx="13"/>
          </p:nvPr>
        </p:nvSpPr>
        <p:spPr>
          <a:xfrm>
            <a:off x="457200" y="1905000"/>
            <a:ext cx="2057400" cy="2057400"/>
          </a:xfrm>
        </p:spPr>
        <p:txBody>
          <a:bodyPr rtlCol="0">
            <a:normAutofit/>
          </a:bodyPr>
          <a:lstStyle/>
          <a:p>
            <a:pPr lvl="0"/>
            <a:endParaRPr lang="en-US" noProof="0" dirty="0"/>
          </a:p>
        </p:txBody>
      </p:sp>
      <p:sp>
        <p:nvSpPr>
          <p:cNvPr id="8" name="Chart Placeholder 6"/>
          <p:cNvSpPr>
            <a:spLocks noGrp="1"/>
          </p:cNvSpPr>
          <p:nvPr>
            <p:ph type="chart" sz="quarter" idx="14"/>
          </p:nvPr>
        </p:nvSpPr>
        <p:spPr>
          <a:xfrm>
            <a:off x="2514600" y="1905000"/>
            <a:ext cx="2057400" cy="2057400"/>
          </a:xfrm>
        </p:spPr>
        <p:txBody>
          <a:bodyPr rtlCol="0">
            <a:normAutofit/>
          </a:bodyPr>
          <a:lstStyle/>
          <a:p>
            <a:pPr lvl="0"/>
            <a:endParaRPr lang="en-US" noProof="0" dirty="0"/>
          </a:p>
        </p:txBody>
      </p:sp>
      <p:sp>
        <p:nvSpPr>
          <p:cNvPr id="9" name="Chart Placeholder 6"/>
          <p:cNvSpPr>
            <a:spLocks noGrp="1"/>
          </p:cNvSpPr>
          <p:nvPr>
            <p:ph type="chart" sz="quarter" idx="15"/>
          </p:nvPr>
        </p:nvSpPr>
        <p:spPr>
          <a:xfrm>
            <a:off x="4572000" y="1905000"/>
            <a:ext cx="2057400" cy="2057400"/>
          </a:xfrm>
        </p:spPr>
        <p:txBody>
          <a:bodyPr rtlCol="0">
            <a:normAutofit/>
          </a:bodyPr>
          <a:lstStyle/>
          <a:p>
            <a:pPr lvl="0"/>
            <a:endParaRPr lang="en-US" noProof="0" dirty="0"/>
          </a:p>
        </p:txBody>
      </p:sp>
      <p:sp>
        <p:nvSpPr>
          <p:cNvPr id="10" name="Chart Placeholder 6"/>
          <p:cNvSpPr>
            <a:spLocks noGrp="1"/>
          </p:cNvSpPr>
          <p:nvPr>
            <p:ph type="chart" sz="quarter" idx="16"/>
          </p:nvPr>
        </p:nvSpPr>
        <p:spPr>
          <a:xfrm>
            <a:off x="6629400" y="1905000"/>
            <a:ext cx="2057400" cy="2057400"/>
          </a:xfrm>
        </p:spPr>
        <p:txBody>
          <a:bodyPr rtlCol="0">
            <a:normAutofit/>
          </a:bodyPr>
          <a:lstStyle/>
          <a:p>
            <a:pPr lvl="0"/>
            <a:endParaRPr lang="en-US" noProof="0" dirty="0"/>
          </a:p>
        </p:txBody>
      </p:sp>
      <p:sp>
        <p:nvSpPr>
          <p:cNvPr id="15" name="Text Placeholder 14"/>
          <p:cNvSpPr>
            <a:spLocks noGrp="1"/>
          </p:cNvSpPr>
          <p:nvPr>
            <p:ph type="body" sz="quarter" idx="18"/>
          </p:nvPr>
        </p:nvSpPr>
        <p:spPr>
          <a:xfrm>
            <a:off x="457200" y="4038600"/>
            <a:ext cx="2057400" cy="1524000"/>
          </a:xfrm>
        </p:spPr>
        <p:txBody>
          <a:bodyPr>
            <a:normAutofit/>
          </a:bodyPr>
          <a:lstStyle>
            <a:lvl4pPr>
              <a:defRPr sz="1200"/>
            </a:lvl4pPr>
            <a:lvl5pPr>
              <a:defRPr sz="1200"/>
            </a:lvl5pPr>
          </a:lstStyle>
          <a:p>
            <a:pPr lvl="0"/>
            <a:r>
              <a:rPr lang="en-US" dirty="0"/>
              <a:t>Click to edit Master text styles</a:t>
            </a:r>
          </a:p>
          <a:p>
            <a:pPr lvl="1"/>
            <a:r>
              <a:rPr lang="en-US" dirty="0"/>
              <a:t>Second level</a:t>
            </a:r>
          </a:p>
        </p:txBody>
      </p:sp>
      <p:sp>
        <p:nvSpPr>
          <p:cNvPr id="16" name="Text Placeholder 14"/>
          <p:cNvSpPr>
            <a:spLocks noGrp="1"/>
          </p:cNvSpPr>
          <p:nvPr>
            <p:ph type="body" sz="quarter" idx="19"/>
          </p:nvPr>
        </p:nvSpPr>
        <p:spPr>
          <a:xfrm>
            <a:off x="2514600" y="4038600"/>
            <a:ext cx="2057400" cy="1524000"/>
          </a:xfrm>
        </p:spPr>
        <p:txBody>
          <a:bodyPr>
            <a:normAutofit/>
          </a:bodyPr>
          <a:lstStyle>
            <a:lvl4pPr>
              <a:defRPr sz="1200"/>
            </a:lvl4pPr>
            <a:lvl5pPr>
              <a:defRPr sz="1200"/>
            </a:lvl5pPr>
          </a:lstStyle>
          <a:p>
            <a:pPr lvl="0"/>
            <a:r>
              <a:rPr lang="en-US" dirty="0"/>
              <a:t>Click to edit Master text styles</a:t>
            </a:r>
          </a:p>
          <a:p>
            <a:pPr lvl="1"/>
            <a:r>
              <a:rPr lang="en-US" dirty="0"/>
              <a:t>Second level</a:t>
            </a:r>
          </a:p>
        </p:txBody>
      </p:sp>
      <p:sp>
        <p:nvSpPr>
          <p:cNvPr id="17" name="Text Placeholder 14"/>
          <p:cNvSpPr>
            <a:spLocks noGrp="1"/>
          </p:cNvSpPr>
          <p:nvPr>
            <p:ph type="body" sz="quarter" idx="20"/>
          </p:nvPr>
        </p:nvSpPr>
        <p:spPr>
          <a:xfrm>
            <a:off x="4572000" y="4038600"/>
            <a:ext cx="2057400" cy="1524000"/>
          </a:xfrm>
        </p:spPr>
        <p:txBody>
          <a:bodyPr>
            <a:normAutofit/>
          </a:bodyPr>
          <a:lstStyle>
            <a:lvl4pPr>
              <a:defRPr sz="1200"/>
            </a:lvl4pPr>
            <a:lvl5pPr>
              <a:defRPr sz="1200"/>
            </a:lvl5pPr>
          </a:lstStyle>
          <a:p>
            <a:pPr lvl="0"/>
            <a:r>
              <a:rPr lang="en-US" dirty="0"/>
              <a:t>Click to edit Master text styles</a:t>
            </a:r>
          </a:p>
          <a:p>
            <a:pPr lvl="1"/>
            <a:r>
              <a:rPr lang="en-US" dirty="0"/>
              <a:t>Second level</a:t>
            </a:r>
          </a:p>
        </p:txBody>
      </p:sp>
      <p:sp>
        <p:nvSpPr>
          <p:cNvPr id="18" name="Text Placeholder 14"/>
          <p:cNvSpPr>
            <a:spLocks noGrp="1"/>
          </p:cNvSpPr>
          <p:nvPr>
            <p:ph type="body" sz="quarter" idx="21"/>
          </p:nvPr>
        </p:nvSpPr>
        <p:spPr>
          <a:xfrm>
            <a:off x="6629400" y="4038600"/>
            <a:ext cx="2057400" cy="1524000"/>
          </a:xfrm>
        </p:spPr>
        <p:txBody>
          <a:bodyPr>
            <a:normAutofit/>
          </a:bodyPr>
          <a:lstStyle>
            <a:lvl4pPr>
              <a:defRPr sz="1200"/>
            </a:lvl4pPr>
            <a:lvl5pPr>
              <a:defRPr sz="1200"/>
            </a:lvl5pPr>
          </a:lstStyle>
          <a:p>
            <a:pPr lvl="0"/>
            <a:r>
              <a:rPr lang="en-US" dirty="0"/>
              <a:t>Click to edit Master text styles</a:t>
            </a:r>
          </a:p>
          <a:p>
            <a:pPr lvl="1"/>
            <a:r>
              <a:rPr lang="en-US" dirty="0"/>
              <a:t>Second level</a:t>
            </a:r>
          </a:p>
        </p:txBody>
      </p:sp>
      <p:sp>
        <p:nvSpPr>
          <p:cNvPr id="19" name="Text Placeholder 10"/>
          <p:cNvSpPr>
            <a:spLocks noGrp="1"/>
          </p:cNvSpPr>
          <p:nvPr>
            <p:ph type="body" sz="quarter" idx="22"/>
          </p:nvPr>
        </p:nvSpPr>
        <p:spPr>
          <a:xfrm>
            <a:off x="457200" y="6172200"/>
            <a:ext cx="8229600" cy="304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1689340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tandar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32251240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able with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Table Placeholder 10"/>
          <p:cNvSpPr>
            <a:spLocks noGrp="1"/>
          </p:cNvSpPr>
          <p:nvPr>
            <p:ph type="tbl" sz="quarter" idx="17"/>
          </p:nvPr>
        </p:nvSpPr>
        <p:spPr>
          <a:xfrm>
            <a:off x="457200" y="1676400"/>
            <a:ext cx="4114800" cy="1447800"/>
          </a:xfrm>
        </p:spPr>
        <p:txBody>
          <a:bodyPr rtlCol="0">
            <a:normAutofit/>
          </a:bodyPr>
          <a:lstStyle/>
          <a:p>
            <a:pPr lvl="0"/>
            <a:endParaRPr lang="en-US" noProof="0" dirty="0"/>
          </a:p>
        </p:txBody>
      </p:sp>
      <p:sp>
        <p:nvSpPr>
          <p:cNvPr id="13" name="Chart Placeholder 12"/>
          <p:cNvSpPr>
            <a:spLocks noGrp="1"/>
          </p:cNvSpPr>
          <p:nvPr>
            <p:ph type="chart" sz="quarter" idx="18"/>
          </p:nvPr>
        </p:nvSpPr>
        <p:spPr>
          <a:xfrm>
            <a:off x="457200" y="3124200"/>
            <a:ext cx="8229600" cy="2895600"/>
          </a:xfrm>
        </p:spPr>
        <p:txBody>
          <a:bodyPr rtlCol="0">
            <a:normAutofit/>
          </a:bodyPr>
          <a:lstStyle/>
          <a:p>
            <a:pPr lvl="0"/>
            <a:endParaRPr lang="en-US" noProof="0" dirty="0"/>
          </a:p>
        </p:txBody>
      </p:sp>
      <p:sp>
        <p:nvSpPr>
          <p:cNvPr id="10"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
        <p:nvSpPr>
          <p:cNvPr id="14" name="Text Placeholder 13"/>
          <p:cNvSpPr>
            <a:spLocks noGrp="1"/>
          </p:cNvSpPr>
          <p:nvPr>
            <p:ph type="body" sz="quarter" idx="20"/>
          </p:nvPr>
        </p:nvSpPr>
        <p:spPr>
          <a:xfrm>
            <a:off x="4724400" y="1676400"/>
            <a:ext cx="3962400" cy="1447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1255453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abl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able Placeholder 6"/>
          <p:cNvSpPr>
            <a:spLocks noGrp="1"/>
          </p:cNvSpPr>
          <p:nvPr>
            <p:ph type="tbl" sz="quarter" idx="13"/>
          </p:nvPr>
        </p:nvSpPr>
        <p:spPr>
          <a:xfrm>
            <a:off x="457200" y="2057400"/>
            <a:ext cx="4114800" cy="4267200"/>
          </a:xfrm>
        </p:spPr>
        <p:txBody>
          <a:bodyPr rtlCol="0">
            <a:normAutofit/>
          </a:bodyPr>
          <a:lstStyle/>
          <a:p>
            <a:pPr lvl="0"/>
            <a:endParaRPr lang="en-US" noProof="0" dirty="0"/>
          </a:p>
        </p:txBody>
      </p:sp>
      <p:sp>
        <p:nvSpPr>
          <p:cNvPr id="8" name="Table Placeholder 6"/>
          <p:cNvSpPr>
            <a:spLocks noGrp="1"/>
          </p:cNvSpPr>
          <p:nvPr>
            <p:ph type="tbl" sz="quarter" idx="14"/>
          </p:nvPr>
        </p:nvSpPr>
        <p:spPr>
          <a:xfrm>
            <a:off x="4724400" y="2057400"/>
            <a:ext cx="3962400" cy="1905000"/>
          </a:xfrm>
        </p:spPr>
        <p:txBody>
          <a:bodyPr rtlCol="0">
            <a:normAutofit/>
          </a:bodyPr>
          <a:lstStyle/>
          <a:p>
            <a:pPr lvl="0"/>
            <a:endParaRPr lang="en-US" noProof="0" dirty="0"/>
          </a:p>
        </p:txBody>
      </p:sp>
      <p:sp>
        <p:nvSpPr>
          <p:cNvPr id="9" name="Table Placeholder 6"/>
          <p:cNvSpPr>
            <a:spLocks noGrp="1"/>
          </p:cNvSpPr>
          <p:nvPr>
            <p:ph type="tbl" sz="quarter" idx="15"/>
          </p:nvPr>
        </p:nvSpPr>
        <p:spPr>
          <a:xfrm>
            <a:off x="4724400" y="4495800"/>
            <a:ext cx="3962400" cy="1828800"/>
          </a:xfrm>
        </p:spPr>
        <p:txBody>
          <a:bodyPr rtlCol="0">
            <a:normAutofit/>
          </a:bodyPr>
          <a:lstStyle/>
          <a:p>
            <a:pPr lvl="0"/>
            <a:endParaRPr lang="en-US" noProof="0" dirty="0"/>
          </a:p>
        </p:txBody>
      </p:sp>
      <p:sp>
        <p:nvSpPr>
          <p:cNvPr id="11" name="Text Placeholder 10"/>
          <p:cNvSpPr>
            <a:spLocks noGrp="1"/>
          </p:cNvSpPr>
          <p:nvPr>
            <p:ph type="body" sz="quarter" idx="16"/>
          </p:nvPr>
        </p:nvSpPr>
        <p:spPr>
          <a:xfrm>
            <a:off x="457200" y="1600200"/>
            <a:ext cx="4114800" cy="304800"/>
          </a:xfrm>
        </p:spPr>
        <p:txBody>
          <a:bodyPr>
            <a:noAutofit/>
          </a:bodyPr>
          <a:lstStyle>
            <a:lvl1pPr algn="ctr">
              <a:buNone/>
              <a:defRPr sz="1600">
                <a:latin typeface="+mj-lt"/>
              </a:defRPr>
            </a:lvl1pPr>
          </a:lstStyle>
          <a:p>
            <a:pPr lvl="0"/>
            <a:r>
              <a:rPr lang="en-US" dirty="0"/>
              <a:t>Click to edit Master text styles</a:t>
            </a:r>
          </a:p>
        </p:txBody>
      </p:sp>
      <p:sp>
        <p:nvSpPr>
          <p:cNvPr id="13" name="Text Placeholder 10"/>
          <p:cNvSpPr>
            <a:spLocks noGrp="1"/>
          </p:cNvSpPr>
          <p:nvPr>
            <p:ph type="body" sz="quarter" idx="17"/>
          </p:nvPr>
        </p:nvSpPr>
        <p:spPr>
          <a:xfrm>
            <a:off x="4724400" y="1600200"/>
            <a:ext cx="3962400" cy="304800"/>
          </a:xfrm>
        </p:spPr>
        <p:txBody>
          <a:bodyPr>
            <a:noAutofit/>
          </a:bodyPr>
          <a:lstStyle>
            <a:lvl1pPr algn="ctr">
              <a:buNone/>
              <a:defRPr sz="1600">
                <a:latin typeface="+mj-lt"/>
              </a:defRPr>
            </a:lvl1pPr>
          </a:lstStyle>
          <a:p>
            <a:pPr lvl="0"/>
            <a:r>
              <a:rPr lang="en-US" dirty="0"/>
              <a:t>Click to edit Master text styles</a:t>
            </a:r>
          </a:p>
        </p:txBody>
      </p:sp>
      <p:sp>
        <p:nvSpPr>
          <p:cNvPr id="14" name="Text Placeholder 10"/>
          <p:cNvSpPr>
            <a:spLocks noGrp="1"/>
          </p:cNvSpPr>
          <p:nvPr>
            <p:ph type="body" sz="quarter" idx="18"/>
          </p:nvPr>
        </p:nvSpPr>
        <p:spPr>
          <a:xfrm>
            <a:off x="4724400" y="4038600"/>
            <a:ext cx="3962400" cy="304800"/>
          </a:xfrm>
        </p:spPr>
        <p:txBody>
          <a:bodyPr>
            <a:noAutofit/>
          </a:bodyPr>
          <a:lstStyle>
            <a:lvl1pPr algn="ctr">
              <a:buNone/>
              <a:defRPr sz="1600">
                <a:latin typeface="+mj-lt"/>
              </a:defRPr>
            </a:lvl1pPr>
          </a:lstStyle>
          <a:p>
            <a:pPr lvl="0"/>
            <a:r>
              <a:rPr lang="en-US" dirty="0"/>
              <a:t>Click to edit Master text styles</a:t>
            </a:r>
          </a:p>
        </p:txBody>
      </p:sp>
      <p:sp>
        <p:nvSpPr>
          <p:cNvPr id="12"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1211061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ic with text">
    <p:spTree>
      <p:nvGrpSpPr>
        <p:cNvPr id="1" name=""/>
        <p:cNvGrpSpPr/>
        <p:nvPr/>
      </p:nvGrpSpPr>
      <p:grpSpPr>
        <a:xfrm>
          <a:off x="0" y="0"/>
          <a:ext cx="0" cy="0"/>
          <a:chOff x="0" y="0"/>
          <a:chExt cx="0" cy="0"/>
        </a:xfrm>
      </p:grpSpPr>
      <p:sp>
        <p:nvSpPr>
          <p:cNvPr id="12" name="Title 1"/>
          <p:cNvSpPr>
            <a:spLocks noGrp="1"/>
          </p:cNvSpPr>
          <p:nvPr>
            <p:ph type="title"/>
          </p:nvPr>
        </p:nvSpPr>
        <p:spPr>
          <a:xfrm>
            <a:off x="457200" y="533400"/>
            <a:ext cx="8229600" cy="990600"/>
          </a:xfrm>
        </p:spPr>
        <p:txBody>
          <a:bodyPr/>
          <a:lstStyle>
            <a:lvl1pPr>
              <a:defRPr/>
            </a:lvl1pPr>
          </a:lstStyle>
          <a:p>
            <a:r>
              <a:rPr lang="en-US"/>
              <a:t>Click to edit Master title style</a:t>
            </a:r>
            <a:endParaRPr lang="en-US" dirty="0"/>
          </a:p>
        </p:txBody>
      </p:sp>
      <p:sp>
        <p:nvSpPr>
          <p:cNvPr id="14" name="Text Placeholder 13"/>
          <p:cNvSpPr>
            <a:spLocks noGrp="1"/>
          </p:cNvSpPr>
          <p:nvPr>
            <p:ph type="body" sz="quarter" idx="13"/>
          </p:nvPr>
        </p:nvSpPr>
        <p:spPr>
          <a:xfrm>
            <a:off x="457200" y="1828800"/>
            <a:ext cx="41148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5"/>
          <p:cNvSpPr>
            <a:spLocks noGrp="1"/>
          </p:cNvSpPr>
          <p:nvPr>
            <p:ph type="pic" sz="quarter" idx="14"/>
          </p:nvPr>
        </p:nvSpPr>
        <p:spPr>
          <a:xfrm>
            <a:off x="4572000" y="1828800"/>
            <a:ext cx="4114800" cy="4114800"/>
          </a:xfrm>
        </p:spPr>
        <p:txBody>
          <a:bodyPr rtlCol="0">
            <a:normAutofit/>
          </a:bodyPr>
          <a:lstStyle/>
          <a:p>
            <a:pPr lvl="0"/>
            <a:endParaRPr lang="en-US" noProof="0" dirty="0"/>
          </a:p>
        </p:txBody>
      </p:sp>
      <p:sp>
        <p:nvSpPr>
          <p:cNvPr id="9"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1573058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10E5144F-63C6-43BD-B284-EE2424910D0F}" type="slidenum">
              <a:rPr lang="en-US" smtClean="0"/>
              <a:t>‹#›</a:t>
            </a:fld>
            <a:endParaRPr lang="en-US" dirty="0"/>
          </a:p>
        </p:txBody>
      </p:sp>
    </p:spTree>
    <p:extLst>
      <p:ext uri="{BB962C8B-B14F-4D97-AF65-F5344CB8AC3E}">
        <p14:creationId xmlns:p14="http://schemas.microsoft.com/office/powerpoint/2010/main" val="908375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219776"/>
            <a:ext cx="8001000" cy="715963"/>
          </a:xfrm>
          <a:solidFill>
            <a:schemeClr val="bg1"/>
          </a:solidFill>
        </p:spPr>
        <p:txBody>
          <a:bodyPr>
            <a:normAutofit/>
          </a:bodyPr>
          <a:lstStyle>
            <a:lvl1pPr algn="l">
              <a:defRPr sz="4000" b="1">
                <a:solidFill>
                  <a:srgbClr val="1A6BB3"/>
                </a:solidFill>
                <a:latin typeface="+mj-lt"/>
                <a:cs typeface="Arial" pitchFamily="34" charset="0"/>
              </a:defRPr>
            </a:lvl1pPr>
          </a:lstStyle>
          <a:p>
            <a:r>
              <a:rPr lang="en-US" dirty="0"/>
              <a:t>CLICK TO EDIT MASTER TITLE STYLE</a:t>
            </a:r>
          </a:p>
        </p:txBody>
      </p:sp>
      <p:sp>
        <p:nvSpPr>
          <p:cNvPr id="3" name="Content Placeholder 2"/>
          <p:cNvSpPr>
            <a:spLocks noGrp="1"/>
          </p:cNvSpPr>
          <p:nvPr>
            <p:ph sz="half" idx="1" hasCustomPrompt="1"/>
          </p:nvPr>
        </p:nvSpPr>
        <p:spPr>
          <a:xfrm>
            <a:off x="533400" y="1048512"/>
            <a:ext cx="8001000" cy="5236541"/>
          </a:xfrm>
        </p:spPr>
        <p:txBody>
          <a:bodyPr/>
          <a:lstStyle>
            <a:lvl1pPr marL="0" indent="0">
              <a:spcBef>
                <a:spcPts val="600"/>
              </a:spcBef>
              <a:buFont typeface="+mj-lt"/>
              <a:buNone/>
              <a:defRPr sz="2200" b="1">
                <a:solidFill>
                  <a:schemeClr val="tx1">
                    <a:lumMod val="65000"/>
                    <a:lumOff val="35000"/>
                  </a:schemeClr>
                </a:solidFill>
              </a:defRPr>
            </a:lvl1pPr>
            <a:lvl2pPr marL="528563" indent="-231742">
              <a:spcBef>
                <a:spcPts val="600"/>
              </a:spcBef>
              <a:tabLst/>
              <a:defRPr sz="2000">
                <a:solidFill>
                  <a:schemeClr val="tx1">
                    <a:lumMod val="65000"/>
                    <a:lumOff val="3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 </a:t>
            </a:r>
          </a:p>
          <a:p>
            <a:pPr lvl="1"/>
            <a:r>
              <a:rPr lang="en-US" dirty="0"/>
              <a:t>Second level</a:t>
            </a:r>
          </a:p>
          <a:p>
            <a:pPr lvl="1"/>
            <a:endParaRPr lang="en-US" dirty="0"/>
          </a:p>
        </p:txBody>
      </p:sp>
      <p:pic>
        <p:nvPicPr>
          <p:cNvPr id="4" name="Picture 3" descr="The 2040 Investment Plan for the MBTA Logo (Focus 4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826" y="6359389"/>
            <a:ext cx="1295400" cy="346212"/>
          </a:xfrm>
          <a:prstGeom prst="rect">
            <a:avLst/>
          </a:prstGeom>
        </p:spPr>
      </p:pic>
      <p:sp>
        <p:nvSpPr>
          <p:cNvPr id="5" name="Slide Number Placeholder 4"/>
          <p:cNvSpPr>
            <a:spLocks noGrp="1"/>
          </p:cNvSpPr>
          <p:nvPr>
            <p:ph type="sldNum" sz="quarter" idx="10"/>
          </p:nvPr>
        </p:nvSpPr>
        <p:spPr/>
        <p:txBody>
          <a:bodyPr/>
          <a:lstStyle/>
          <a:p>
            <a:fld id="{9B20093C-2AF9-4FD1-985A-0FE71CD20506}" type="slidenum">
              <a:rPr lang="en-US" smtClean="0"/>
              <a:t>‹#›</a:t>
            </a:fld>
            <a:endParaRPr lang="en-US" dirty="0"/>
          </a:p>
        </p:txBody>
      </p:sp>
    </p:spTree>
    <p:extLst>
      <p:ext uri="{BB962C8B-B14F-4D97-AF65-F5344CB8AC3E}">
        <p14:creationId xmlns:p14="http://schemas.microsoft.com/office/powerpoint/2010/main" val="2117144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Single box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498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rt with Caption-2">
    <p:spTree>
      <p:nvGrpSpPr>
        <p:cNvPr id="1" name=""/>
        <p:cNvGrpSpPr/>
        <p:nvPr/>
      </p:nvGrpSpPr>
      <p:grpSpPr>
        <a:xfrm>
          <a:off x="0" y="0"/>
          <a:ext cx="0" cy="0"/>
          <a:chOff x="0" y="0"/>
          <a:chExt cx="0" cy="0"/>
        </a:xfrm>
      </p:grpSpPr>
      <p:cxnSp>
        <p:nvCxnSpPr>
          <p:cNvPr id="6" name="Straight Connector 13"/>
          <p:cNvCxnSpPr/>
          <p:nvPr userDrawn="1"/>
        </p:nvCxnSpPr>
        <p:spPr>
          <a:xfrm>
            <a:off x="2743200" y="1371600"/>
            <a:ext cx="0" cy="4800600"/>
          </a:xfrm>
          <a:prstGeom prst="line">
            <a:avLst/>
          </a:prstGeom>
          <a:ln w="28575">
            <a:solidFill>
              <a:srgbClr val="1B69B1"/>
            </a:solidFill>
            <a:prstDash val="dash"/>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971800" y="1371600"/>
            <a:ext cx="5715000" cy="47697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371600"/>
            <a:ext cx="2139696" cy="4773967"/>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
        <p:nvSpPr>
          <p:cNvPr id="18" name="Title 1"/>
          <p:cNvSpPr>
            <a:spLocks noGrp="1"/>
          </p:cNvSpPr>
          <p:nvPr>
            <p:ph type="title"/>
          </p:nvPr>
        </p:nvSpPr>
        <p:spPr>
          <a:xfrm>
            <a:off x="457200" y="381000"/>
            <a:ext cx="8229600" cy="990600"/>
          </a:xfrm>
        </p:spPr>
        <p:txBody>
          <a:bodyPr/>
          <a:lstStyle/>
          <a:p>
            <a:r>
              <a:rPr lang="en-US" dirty="0"/>
              <a:t>Click to edit Master title style</a:t>
            </a:r>
          </a:p>
        </p:txBody>
      </p:sp>
    </p:spTree>
    <p:extLst>
      <p:ext uri="{BB962C8B-B14F-4D97-AF65-F5344CB8AC3E}">
        <p14:creationId xmlns:p14="http://schemas.microsoft.com/office/powerpoint/2010/main" val="1355775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ultiple Charts with text">
    <p:spTree>
      <p:nvGrpSpPr>
        <p:cNvPr id="1" name=""/>
        <p:cNvGrpSpPr/>
        <p:nvPr/>
      </p:nvGrpSpPr>
      <p:grpSpPr>
        <a:xfrm>
          <a:off x="0" y="0"/>
          <a:ext cx="0" cy="0"/>
          <a:chOff x="0" y="0"/>
          <a:chExt cx="0" cy="0"/>
        </a:xfrm>
      </p:grpSpPr>
      <p:cxnSp>
        <p:nvCxnSpPr>
          <p:cNvPr id="7" name="Straight Connector 30"/>
          <p:cNvCxnSpPr/>
          <p:nvPr userDrawn="1"/>
        </p:nvCxnSpPr>
        <p:spPr>
          <a:xfrm rot="10800000" flipV="1">
            <a:off x="4876800" y="1828800"/>
            <a:ext cx="0" cy="3886200"/>
          </a:xfrm>
          <a:prstGeom prst="line">
            <a:avLst/>
          </a:prstGeom>
          <a:ln w="28575">
            <a:solidFill>
              <a:srgbClr val="1B69B1"/>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381000"/>
            <a:ext cx="8229600" cy="990600"/>
          </a:xfrm>
        </p:spPr>
        <p:txBody>
          <a:bodyPr/>
          <a:lstStyle>
            <a:lvl1pPr>
              <a:defRPr baseline="0">
                <a:latin typeface="+mj-lt"/>
              </a:defRPr>
            </a:lvl1pPr>
          </a:lstStyle>
          <a:p>
            <a:r>
              <a:rPr lang="en-US" dirty="0"/>
              <a:t>Click to edit Master title style</a:t>
            </a:r>
          </a:p>
        </p:txBody>
      </p:sp>
      <p:sp>
        <p:nvSpPr>
          <p:cNvPr id="13" name="Chart Placeholder 12"/>
          <p:cNvSpPr>
            <a:spLocks noGrp="1"/>
          </p:cNvSpPr>
          <p:nvPr>
            <p:ph type="chart" sz="quarter" idx="13"/>
          </p:nvPr>
        </p:nvSpPr>
        <p:spPr>
          <a:xfrm>
            <a:off x="457200" y="1828800"/>
            <a:ext cx="4343400" cy="3886200"/>
          </a:xfrm>
        </p:spPr>
        <p:txBody>
          <a:bodyPr rtlCol="0">
            <a:normAutofit/>
          </a:bodyPr>
          <a:lstStyle/>
          <a:p>
            <a:pPr lvl="0"/>
            <a:endParaRPr lang="en-US" noProof="0" dirty="0"/>
          </a:p>
        </p:txBody>
      </p:sp>
      <p:sp>
        <p:nvSpPr>
          <p:cNvPr id="15" name="Chart Placeholder 14"/>
          <p:cNvSpPr>
            <a:spLocks noGrp="1"/>
          </p:cNvSpPr>
          <p:nvPr>
            <p:ph type="chart" sz="quarter" idx="14"/>
          </p:nvPr>
        </p:nvSpPr>
        <p:spPr>
          <a:xfrm>
            <a:off x="4953000" y="1828800"/>
            <a:ext cx="3657600" cy="1828800"/>
          </a:xfrm>
        </p:spPr>
        <p:txBody>
          <a:bodyPr rtlCol="0">
            <a:normAutofit/>
          </a:bodyPr>
          <a:lstStyle/>
          <a:p>
            <a:pPr lvl="0"/>
            <a:endParaRPr lang="en-US" noProof="0" dirty="0"/>
          </a:p>
        </p:txBody>
      </p:sp>
      <p:sp>
        <p:nvSpPr>
          <p:cNvPr id="22" name="Content Placeholder 21"/>
          <p:cNvSpPr>
            <a:spLocks noGrp="1"/>
          </p:cNvSpPr>
          <p:nvPr>
            <p:ph sz="quarter" idx="17"/>
          </p:nvPr>
        </p:nvSpPr>
        <p:spPr>
          <a:xfrm>
            <a:off x="4953000" y="3962400"/>
            <a:ext cx="3657600" cy="1828800"/>
          </a:xfrm>
        </p:spPr>
        <p:txBody>
          <a:bodyPr/>
          <a:lstStyle>
            <a:lvl1pPr>
              <a:buNone/>
              <a:defRPr/>
            </a:lvl1pPr>
          </a:lstStyle>
          <a:p>
            <a:pPr lvl="0"/>
            <a:endParaRPr lang="en-US" dirty="0"/>
          </a:p>
        </p:txBody>
      </p:sp>
      <p:sp>
        <p:nvSpPr>
          <p:cNvPr id="10"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2285491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e Charts-1">
    <p:spTree>
      <p:nvGrpSpPr>
        <p:cNvPr id="1" name=""/>
        <p:cNvGrpSpPr/>
        <p:nvPr/>
      </p:nvGrpSpPr>
      <p:grpSpPr>
        <a:xfrm>
          <a:off x="0" y="0"/>
          <a:ext cx="0" cy="0"/>
          <a:chOff x="0" y="0"/>
          <a:chExt cx="0" cy="0"/>
        </a:xfrm>
      </p:grpSpPr>
      <p:cxnSp>
        <p:nvCxnSpPr>
          <p:cNvPr id="6" name="Straight Connector 5"/>
          <p:cNvCxnSpPr>
            <a:endCxn id="9" idx="0"/>
          </p:cNvCxnSpPr>
          <p:nvPr userDrawn="1"/>
        </p:nvCxnSpPr>
        <p:spPr>
          <a:xfrm>
            <a:off x="4572000" y="1676400"/>
            <a:ext cx="0" cy="4495800"/>
          </a:xfrm>
          <a:prstGeom prst="line">
            <a:avLst/>
          </a:prstGeom>
          <a:ln w="28575">
            <a:solidFill>
              <a:srgbClr val="1B69B1"/>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aseline="0"/>
            </a:lvl1pPr>
          </a:lstStyle>
          <a:p>
            <a:r>
              <a:rPr lang="en-US" dirty="0"/>
              <a:t>Click to edit Master title style</a:t>
            </a:r>
          </a:p>
        </p:txBody>
      </p:sp>
      <p:sp>
        <p:nvSpPr>
          <p:cNvPr id="3" name="Content Placeholder 2"/>
          <p:cNvSpPr>
            <a:spLocks noGrp="1"/>
          </p:cNvSpPr>
          <p:nvPr>
            <p:ph sz="half" idx="1"/>
          </p:nvPr>
        </p:nvSpPr>
        <p:spPr>
          <a:xfrm>
            <a:off x="457200" y="1673352"/>
            <a:ext cx="4038600" cy="44988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4988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1201502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e Charts-2">
    <p:spTree>
      <p:nvGrpSpPr>
        <p:cNvPr id="1" name=""/>
        <p:cNvGrpSpPr/>
        <p:nvPr/>
      </p:nvGrpSpPr>
      <p:grpSpPr>
        <a:xfrm>
          <a:off x="0" y="0"/>
          <a:ext cx="0" cy="0"/>
          <a:chOff x="0" y="0"/>
          <a:chExt cx="0" cy="0"/>
        </a:xfrm>
      </p:grpSpPr>
      <p:cxnSp>
        <p:nvCxnSpPr>
          <p:cNvPr id="8" name="Straight Connector 7"/>
          <p:cNvCxnSpPr/>
          <p:nvPr userDrawn="1"/>
        </p:nvCxnSpPr>
        <p:spPr>
          <a:xfrm>
            <a:off x="4572000" y="1676400"/>
            <a:ext cx="0" cy="449580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676400"/>
            <a:ext cx="3931920" cy="533400"/>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18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286000"/>
            <a:ext cx="3931920" cy="3886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54880" y="1676400"/>
            <a:ext cx="3931920" cy="533400"/>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1800" b="0" kern="1200" dirty="0" smtClean="0">
                <a:solidFill>
                  <a:schemeClr val="tx2"/>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54880" y="2286000"/>
            <a:ext cx="3931920" cy="3886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1757975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e Charts-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endParaRPr lang="en-US" dirty="0"/>
          </a:p>
        </p:txBody>
      </p:sp>
      <p:sp>
        <p:nvSpPr>
          <p:cNvPr id="7" name="Chart Placeholder 6"/>
          <p:cNvSpPr>
            <a:spLocks noGrp="1"/>
          </p:cNvSpPr>
          <p:nvPr>
            <p:ph type="chart" sz="quarter" idx="13"/>
          </p:nvPr>
        </p:nvSpPr>
        <p:spPr>
          <a:xfrm>
            <a:off x="457200" y="1905000"/>
            <a:ext cx="2057400" cy="2057400"/>
          </a:xfrm>
        </p:spPr>
        <p:txBody>
          <a:bodyPr rtlCol="0">
            <a:normAutofit/>
          </a:bodyPr>
          <a:lstStyle/>
          <a:p>
            <a:pPr lvl="0"/>
            <a:endParaRPr lang="en-US" noProof="0" dirty="0"/>
          </a:p>
        </p:txBody>
      </p:sp>
      <p:sp>
        <p:nvSpPr>
          <p:cNvPr id="8" name="Chart Placeholder 6"/>
          <p:cNvSpPr>
            <a:spLocks noGrp="1"/>
          </p:cNvSpPr>
          <p:nvPr>
            <p:ph type="chart" sz="quarter" idx="14"/>
          </p:nvPr>
        </p:nvSpPr>
        <p:spPr>
          <a:xfrm>
            <a:off x="2514600" y="1905000"/>
            <a:ext cx="2057400" cy="2057400"/>
          </a:xfrm>
        </p:spPr>
        <p:txBody>
          <a:bodyPr rtlCol="0">
            <a:normAutofit/>
          </a:bodyPr>
          <a:lstStyle/>
          <a:p>
            <a:pPr lvl="0"/>
            <a:endParaRPr lang="en-US" noProof="0" dirty="0"/>
          </a:p>
        </p:txBody>
      </p:sp>
      <p:sp>
        <p:nvSpPr>
          <p:cNvPr id="9" name="Chart Placeholder 6"/>
          <p:cNvSpPr>
            <a:spLocks noGrp="1"/>
          </p:cNvSpPr>
          <p:nvPr>
            <p:ph type="chart" sz="quarter" idx="15"/>
          </p:nvPr>
        </p:nvSpPr>
        <p:spPr>
          <a:xfrm>
            <a:off x="4572000" y="1905000"/>
            <a:ext cx="2057400" cy="2057400"/>
          </a:xfrm>
        </p:spPr>
        <p:txBody>
          <a:bodyPr rtlCol="0">
            <a:normAutofit/>
          </a:bodyPr>
          <a:lstStyle/>
          <a:p>
            <a:pPr lvl="0"/>
            <a:endParaRPr lang="en-US" noProof="0" dirty="0"/>
          </a:p>
        </p:txBody>
      </p:sp>
      <p:sp>
        <p:nvSpPr>
          <p:cNvPr id="10" name="Chart Placeholder 6"/>
          <p:cNvSpPr>
            <a:spLocks noGrp="1"/>
          </p:cNvSpPr>
          <p:nvPr>
            <p:ph type="chart" sz="quarter" idx="16"/>
          </p:nvPr>
        </p:nvSpPr>
        <p:spPr>
          <a:xfrm>
            <a:off x="6629400" y="1905000"/>
            <a:ext cx="2057400" cy="2057400"/>
          </a:xfrm>
        </p:spPr>
        <p:txBody>
          <a:bodyPr rtlCol="0">
            <a:normAutofit/>
          </a:bodyPr>
          <a:lstStyle/>
          <a:p>
            <a:pPr lvl="0"/>
            <a:endParaRPr lang="en-US" noProof="0" dirty="0"/>
          </a:p>
        </p:txBody>
      </p:sp>
      <p:sp>
        <p:nvSpPr>
          <p:cNvPr id="15" name="Text Placeholder 14"/>
          <p:cNvSpPr>
            <a:spLocks noGrp="1"/>
          </p:cNvSpPr>
          <p:nvPr>
            <p:ph type="body" sz="quarter" idx="18"/>
          </p:nvPr>
        </p:nvSpPr>
        <p:spPr>
          <a:xfrm>
            <a:off x="457200" y="4038600"/>
            <a:ext cx="2057400" cy="1524000"/>
          </a:xfrm>
        </p:spPr>
        <p:txBody>
          <a:bodyPr>
            <a:normAutofit/>
          </a:bodyPr>
          <a:lstStyle>
            <a:lvl4pPr>
              <a:defRPr sz="1200"/>
            </a:lvl4pPr>
            <a:lvl5pPr>
              <a:defRPr sz="1200"/>
            </a:lvl5pPr>
          </a:lstStyle>
          <a:p>
            <a:pPr lvl="0"/>
            <a:r>
              <a:rPr lang="en-US" dirty="0"/>
              <a:t>Click to edit Master text styles</a:t>
            </a:r>
          </a:p>
          <a:p>
            <a:pPr lvl="1"/>
            <a:r>
              <a:rPr lang="en-US" dirty="0"/>
              <a:t>Second level</a:t>
            </a:r>
          </a:p>
        </p:txBody>
      </p:sp>
      <p:sp>
        <p:nvSpPr>
          <p:cNvPr id="16" name="Text Placeholder 14"/>
          <p:cNvSpPr>
            <a:spLocks noGrp="1"/>
          </p:cNvSpPr>
          <p:nvPr>
            <p:ph type="body" sz="quarter" idx="19"/>
          </p:nvPr>
        </p:nvSpPr>
        <p:spPr>
          <a:xfrm>
            <a:off x="2514600" y="4038600"/>
            <a:ext cx="2057400" cy="1524000"/>
          </a:xfrm>
        </p:spPr>
        <p:txBody>
          <a:bodyPr>
            <a:normAutofit/>
          </a:bodyPr>
          <a:lstStyle>
            <a:lvl4pPr>
              <a:defRPr sz="1200"/>
            </a:lvl4pPr>
            <a:lvl5pPr>
              <a:defRPr sz="1200"/>
            </a:lvl5pPr>
          </a:lstStyle>
          <a:p>
            <a:pPr lvl="0"/>
            <a:r>
              <a:rPr lang="en-US" dirty="0"/>
              <a:t>Click to edit Master text styles</a:t>
            </a:r>
          </a:p>
          <a:p>
            <a:pPr lvl="1"/>
            <a:r>
              <a:rPr lang="en-US" dirty="0"/>
              <a:t>Second level</a:t>
            </a:r>
          </a:p>
        </p:txBody>
      </p:sp>
      <p:sp>
        <p:nvSpPr>
          <p:cNvPr id="17" name="Text Placeholder 14"/>
          <p:cNvSpPr>
            <a:spLocks noGrp="1"/>
          </p:cNvSpPr>
          <p:nvPr>
            <p:ph type="body" sz="quarter" idx="20"/>
          </p:nvPr>
        </p:nvSpPr>
        <p:spPr>
          <a:xfrm>
            <a:off x="4572000" y="4038600"/>
            <a:ext cx="2057400" cy="1524000"/>
          </a:xfrm>
        </p:spPr>
        <p:txBody>
          <a:bodyPr>
            <a:normAutofit/>
          </a:bodyPr>
          <a:lstStyle>
            <a:lvl4pPr>
              <a:defRPr sz="1200"/>
            </a:lvl4pPr>
            <a:lvl5pPr>
              <a:defRPr sz="1200"/>
            </a:lvl5pPr>
          </a:lstStyle>
          <a:p>
            <a:pPr lvl="0"/>
            <a:r>
              <a:rPr lang="en-US" dirty="0"/>
              <a:t>Click to edit Master text styles</a:t>
            </a:r>
          </a:p>
          <a:p>
            <a:pPr lvl="1"/>
            <a:r>
              <a:rPr lang="en-US" dirty="0"/>
              <a:t>Second level</a:t>
            </a:r>
          </a:p>
        </p:txBody>
      </p:sp>
      <p:sp>
        <p:nvSpPr>
          <p:cNvPr id="18" name="Text Placeholder 14"/>
          <p:cNvSpPr>
            <a:spLocks noGrp="1"/>
          </p:cNvSpPr>
          <p:nvPr>
            <p:ph type="body" sz="quarter" idx="21"/>
          </p:nvPr>
        </p:nvSpPr>
        <p:spPr>
          <a:xfrm>
            <a:off x="6629400" y="4038600"/>
            <a:ext cx="2057400" cy="1524000"/>
          </a:xfrm>
        </p:spPr>
        <p:txBody>
          <a:bodyPr>
            <a:normAutofit/>
          </a:bodyPr>
          <a:lstStyle>
            <a:lvl4pPr>
              <a:defRPr sz="1200"/>
            </a:lvl4pPr>
            <a:lvl5pPr>
              <a:defRPr sz="1200"/>
            </a:lvl5pPr>
          </a:lstStyle>
          <a:p>
            <a:pPr lvl="0"/>
            <a:r>
              <a:rPr lang="en-US" dirty="0"/>
              <a:t>Click to edit Master text styles</a:t>
            </a:r>
          </a:p>
          <a:p>
            <a:pPr lvl="1"/>
            <a:r>
              <a:rPr lang="en-US" dirty="0"/>
              <a:t>Second level</a:t>
            </a:r>
          </a:p>
        </p:txBody>
      </p:sp>
      <p:sp>
        <p:nvSpPr>
          <p:cNvPr id="19" name="Text Placeholder 10"/>
          <p:cNvSpPr>
            <a:spLocks noGrp="1"/>
          </p:cNvSpPr>
          <p:nvPr>
            <p:ph type="body" sz="quarter" idx="22"/>
          </p:nvPr>
        </p:nvSpPr>
        <p:spPr>
          <a:xfrm>
            <a:off x="457200" y="6172200"/>
            <a:ext cx="8229600" cy="304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2339650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257666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with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Table Placeholder 10"/>
          <p:cNvSpPr>
            <a:spLocks noGrp="1"/>
          </p:cNvSpPr>
          <p:nvPr>
            <p:ph type="tbl" sz="quarter" idx="17"/>
          </p:nvPr>
        </p:nvSpPr>
        <p:spPr>
          <a:xfrm>
            <a:off x="457200" y="1676400"/>
            <a:ext cx="4114800" cy="1447800"/>
          </a:xfrm>
        </p:spPr>
        <p:txBody>
          <a:bodyPr rtlCol="0">
            <a:normAutofit/>
          </a:bodyPr>
          <a:lstStyle/>
          <a:p>
            <a:pPr lvl="0"/>
            <a:endParaRPr lang="en-US" noProof="0" dirty="0"/>
          </a:p>
        </p:txBody>
      </p:sp>
      <p:sp>
        <p:nvSpPr>
          <p:cNvPr id="13" name="Chart Placeholder 12"/>
          <p:cNvSpPr>
            <a:spLocks noGrp="1"/>
          </p:cNvSpPr>
          <p:nvPr>
            <p:ph type="chart" sz="quarter" idx="18"/>
          </p:nvPr>
        </p:nvSpPr>
        <p:spPr>
          <a:xfrm>
            <a:off x="457200" y="3124200"/>
            <a:ext cx="8229600" cy="2895600"/>
          </a:xfrm>
        </p:spPr>
        <p:txBody>
          <a:bodyPr rtlCol="0">
            <a:normAutofit/>
          </a:bodyPr>
          <a:lstStyle/>
          <a:p>
            <a:pPr lvl="0"/>
            <a:endParaRPr lang="en-US" noProof="0" dirty="0"/>
          </a:p>
        </p:txBody>
      </p:sp>
      <p:sp>
        <p:nvSpPr>
          <p:cNvPr id="10"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
        <p:nvSpPr>
          <p:cNvPr id="14" name="Text Placeholder 13"/>
          <p:cNvSpPr>
            <a:spLocks noGrp="1"/>
          </p:cNvSpPr>
          <p:nvPr>
            <p:ph type="body" sz="quarter" idx="20"/>
          </p:nvPr>
        </p:nvSpPr>
        <p:spPr>
          <a:xfrm>
            <a:off x="4724400" y="1676400"/>
            <a:ext cx="3962400" cy="1447800"/>
          </a:xfrm>
        </p:spPr>
        <p:txBody>
          <a:bodyPr>
            <a:normAutofit/>
          </a:bodyPr>
          <a:lstStyle>
            <a:lvl1pPr>
              <a:buNone/>
              <a:defRPr sz="1200"/>
            </a:lvl1pPr>
          </a:lstStyle>
          <a:p>
            <a:pPr lvl="0"/>
            <a:r>
              <a:rPr lang="en-US" dirty="0"/>
              <a:t>Click to edit Master text styles</a:t>
            </a:r>
          </a:p>
        </p:txBody>
      </p:sp>
      <p:sp>
        <p:nvSpPr>
          <p:cNvPr id="8" name="Slide Number Placeholder 4"/>
          <p:cNvSpPr>
            <a:spLocks noGrp="1"/>
          </p:cNvSpPr>
          <p:nvPr>
            <p:ph type="sldNum" sz="quarter" idx="22"/>
          </p:nvPr>
        </p:nvSpPr>
        <p:spPr>
          <a:xfrm>
            <a:off x="4038600" y="6529388"/>
            <a:ext cx="1066800" cy="328612"/>
          </a:xfrm>
          <a:prstGeom prst="rect">
            <a:avLst/>
          </a:prstGeom>
        </p:spPr>
        <p:txBody>
          <a:bodyPr/>
          <a:lstStyle>
            <a:lvl1pPr>
              <a:defRPr/>
            </a:lvl1pPr>
          </a:lstStyle>
          <a:p>
            <a:pPr>
              <a:defRPr/>
            </a:pPr>
            <a:fld id="{F45838A3-435D-40C6-AC26-855462BE252E}" type="slidenum">
              <a:rPr lang="en-US" altLang="en-US">
                <a:solidFill>
                  <a:srgbClr val="292934"/>
                </a:solidFill>
              </a:rPr>
              <a:pPr>
                <a:defRPr/>
              </a:pPr>
              <a:t>‹#›</a:t>
            </a:fld>
            <a:endParaRPr lang="en-US" altLang="en-US" dirty="0">
              <a:solidFill>
                <a:srgbClr val="292934"/>
              </a:solidFill>
            </a:endParaRPr>
          </a:p>
        </p:txBody>
      </p:sp>
    </p:spTree>
    <p:extLst>
      <p:ext uri="{BB962C8B-B14F-4D97-AF65-F5344CB8AC3E}">
        <p14:creationId xmlns:p14="http://schemas.microsoft.com/office/powerpoint/2010/main" val="2298544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1028" name="Text Placeholder 2"/>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1" name="Rectangle 10"/>
          <p:cNvSpPr/>
          <p:nvPr userDrawn="1"/>
        </p:nvSpPr>
        <p:spPr>
          <a:xfrm>
            <a:off x="0" y="1"/>
            <a:ext cx="9144000" cy="304800"/>
          </a:xfrm>
          <a:prstGeom prst="rect">
            <a:avLst/>
          </a:prstGeom>
          <a:solidFill>
            <a:srgbClr val="1B69B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6" rIns="91414" bIns="45706" rtlCol="0" anchor="ctr"/>
          <a:lstStyle/>
          <a:p>
            <a:pPr algn="ctr"/>
            <a:endParaRPr lang="en-US" dirty="0">
              <a:solidFill>
                <a:srgbClr val="FFFFFF"/>
              </a:solidFill>
            </a:endParaRPr>
          </a:p>
        </p:txBody>
      </p:sp>
      <p:sp>
        <p:nvSpPr>
          <p:cNvPr id="16" name="Slide Number Placeholder 3"/>
          <p:cNvSpPr>
            <a:spLocks noGrp="1"/>
          </p:cNvSpPr>
          <p:nvPr>
            <p:ph type="sldNum" sz="quarter" idx="4"/>
          </p:nvPr>
        </p:nvSpPr>
        <p:spPr>
          <a:xfrm>
            <a:off x="8077200" y="6521005"/>
            <a:ext cx="1066800" cy="328612"/>
          </a:xfrm>
          <a:prstGeom prst="rect">
            <a:avLst/>
          </a:prstGeom>
        </p:spPr>
        <p:txBody>
          <a:bodyPr/>
          <a:lstStyle>
            <a:lvl1pPr>
              <a:defRPr sz="1000"/>
            </a:lvl1pPr>
          </a:lstStyle>
          <a:p>
            <a:pPr>
              <a:defRPr/>
            </a:pPr>
            <a:fld id="{1B9A3EE1-316A-4C41-BADB-C51665509343}" type="slidenum">
              <a:rPr lang="en-US" altLang="en-US" smtClean="0">
                <a:solidFill>
                  <a:srgbClr val="292934"/>
                </a:solidFill>
              </a:rPr>
              <a:pPr>
                <a:defRPr/>
              </a:pPr>
              <a:t>‹#›</a:t>
            </a:fld>
            <a:endParaRPr lang="en-US" altLang="en-US" dirty="0">
              <a:solidFill>
                <a:srgbClr val="292934"/>
              </a:solidFill>
            </a:endParaRPr>
          </a:p>
        </p:txBody>
      </p:sp>
      <p:pic>
        <p:nvPicPr>
          <p:cNvPr id="12" name="Picture 11" descr="The 2040 Investment Plan for the MBTA Logo (Focus 4T)"/>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5017" y="6556062"/>
            <a:ext cx="950898" cy="254140"/>
          </a:xfrm>
          <a:prstGeom prst="rect">
            <a:avLst/>
          </a:prstGeom>
        </p:spPr>
      </p:pic>
    </p:spTree>
    <p:extLst>
      <p:ext uri="{BB962C8B-B14F-4D97-AF65-F5344CB8AC3E}">
        <p14:creationId xmlns:p14="http://schemas.microsoft.com/office/powerpoint/2010/main" val="182834553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57" r:id="rId26"/>
    <p:sldLayoutId id="2147483758" r:id="rId27"/>
    <p:sldLayoutId id="2147483759" r:id="rId28"/>
  </p:sldLayoutIdLst>
  <p:hf hdr="0" ftr="0" dt="0"/>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Medium" panose="020B0603020102020204" pitchFamily="34" charset="0"/>
        </a:defRPr>
      </a:lvl2pPr>
      <a:lvl3pPr algn="l" rtl="0" eaLnBrk="0" fontAlgn="base" hangingPunct="0">
        <a:spcBef>
          <a:spcPct val="0"/>
        </a:spcBef>
        <a:spcAft>
          <a:spcPct val="0"/>
        </a:spcAft>
        <a:defRPr sz="4000">
          <a:solidFill>
            <a:schemeClr val="tx2"/>
          </a:solidFill>
          <a:latin typeface="Franklin Gothic Medium" panose="020B0603020102020204" pitchFamily="34" charset="0"/>
        </a:defRPr>
      </a:lvl3pPr>
      <a:lvl4pPr algn="l" rtl="0" eaLnBrk="0" fontAlgn="base" hangingPunct="0">
        <a:spcBef>
          <a:spcPct val="0"/>
        </a:spcBef>
        <a:spcAft>
          <a:spcPct val="0"/>
        </a:spcAft>
        <a:defRPr sz="4000">
          <a:solidFill>
            <a:schemeClr val="tx2"/>
          </a:solidFill>
          <a:latin typeface="Franklin Gothic Medium" panose="020B0603020102020204" pitchFamily="34" charset="0"/>
        </a:defRPr>
      </a:lvl4pPr>
      <a:lvl5pPr algn="l" rtl="0" eaLnBrk="0" fontAlgn="base" hangingPunct="0">
        <a:spcBef>
          <a:spcPct val="0"/>
        </a:spcBef>
        <a:spcAft>
          <a:spcPct val="0"/>
        </a:spcAft>
        <a:defRPr sz="4000">
          <a:solidFill>
            <a:schemeClr val="tx2"/>
          </a:solidFill>
          <a:latin typeface="Franklin Gothic Medium" panose="020B0603020102020204" pitchFamily="34" charset="0"/>
        </a:defRPr>
      </a:lvl5pPr>
      <a:lvl6pPr marL="457200" algn="l" rtl="0" fontAlgn="base">
        <a:spcBef>
          <a:spcPct val="0"/>
        </a:spcBef>
        <a:spcAft>
          <a:spcPct val="0"/>
        </a:spcAft>
        <a:defRPr sz="4000">
          <a:solidFill>
            <a:schemeClr val="tx2"/>
          </a:solidFill>
          <a:latin typeface="Franklin Gothic Medium" panose="020B0603020102020204" pitchFamily="34" charset="0"/>
        </a:defRPr>
      </a:lvl6pPr>
      <a:lvl7pPr marL="914400" algn="l" rtl="0" fontAlgn="base">
        <a:spcBef>
          <a:spcPct val="0"/>
        </a:spcBef>
        <a:spcAft>
          <a:spcPct val="0"/>
        </a:spcAft>
        <a:defRPr sz="4000">
          <a:solidFill>
            <a:schemeClr val="tx2"/>
          </a:solidFill>
          <a:latin typeface="Franklin Gothic Medium" panose="020B0603020102020204" pitchFamily="34" charset="0"/>
        </a:defRPr>
      </a:lvl7pPr>
      <a:lvl8pPr marL="1371600" algn="l" rtl="0" fontAlgn="base">
        <a:spcBef>
          <a:spcPct val="0"/>
        </a:spcBef>
        <a:spcAft>
          <a:spcPct val="0"/>
        </a:spcAft>
        <a:defRPr sz="4000">
          <a:solidFill>
            <a:schemeClr val="tx2"/>
          </a:solidFill>
          <a:latin typeface="Franklin Gothic Medium" panose="020B0603020102020204" pitchFamily="34" charset="0"/>
        </a:defRPr>
      </a:lvl8pPr>
      <a:lvl9pPr marL="1828800" algn="l" rtl="0" fontAlgn="base">
        <a:spcBef>
          <a:spcPct val="0"/>
        </a:spcBef>
        <a:spcAft>
          <a:spcPct val="0"/>
        </a:spcAft>
        <a:defRPr sz="4000">
          <a:solidFill>
            <a:schemeClr val="tx2"/>
          </a:solidFill>
          <a:latin typeface="Franklin Gothic Medium" panose="020B0603020102020204" pitchFamily="34" charset="0"/>
        </a:defRPr>
      </a:lvl9pPr>
    </p:titleStyle>
    <p:bodyStyle>
      <a:lvl1pPr marL="182563" indent="-182563" algn="l" rtl="0" eaLnBrk="0" fontAlgn="base" hangingPunct="0">
        <a:spcBef>
          <a:spcPct val="20000"/>
        </a:spcBef>
        <a:spcAft>
          <a:spcPct val="0"/>
        </a:spcAft>
        <a:buClr>
          <a:srgbClr val="1B69B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1B69B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1B69B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1B69B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1B69B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Focus40</a:t>
            </a:r>
          </a:p>
        </p:txBody>
      </p:sp>
      <p:sp>
        <p:nvSpPr>
          <p:cNvPr id="3" name="Subtitle 2"/>
          <p:cNvSpPr>
            <a:spLocks noGrp="1"/>
          </p:cNvSpPr>
          <p:nvPr>
            <p:ph type="subTitle" idx="1"/>
          </p:nvPr>
        </p:nvSpPr>
        <p:spPr/>
        <p:txBody>
          <a:bodyPr/>
          <a:lstStyle/>
          <a:p>
            <a:r>
              <a:rPr lang="en-US" dirty="0">
                <a:latin typeface="+mj-lt"/>
              </a:rPr>
              <a:t>Focus40 Draft Plan Preview</a:t>
            </a:r>
          </a:p>
          <a:p>
            <a:r>
              <a:rPr lang="en-US" dirty="0">
                <a:latin typeface="+mj-lt"/>
              </a:rPr>
              <a:t>Fiscal and Management Control Board</a:t>
            </a:r>
          </a:p>
          <a:p>
            <a:r>
              <a:rPr lang="en-US" dirty="0">
                <a:latin typeface="+mj-lt"/>
              </a:rPr>
              <a:t>June 18, 2018</a:t>
            </a:r>
          </a:p>
          <a:p>
            <a:endParaRPr lang="en-US" dirty="0"/>
          </a:p>
        </p:txBody>
      </p:sp>
      <p:sp>
        <p:nvSpPr>
          <p:cNvPr id="4" name="Slide Number Placeholder 3"/>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1</a:t>
            </a:fld>
            <a:endParaRPr lang="en-US" altLang="en-US" dirty="0">
              <a:solidFill>
                <a:srgbClr val="292934"/>
              </a:solidFill>
            </a:endParaRPr>
          </a:p>
        </p:txBody>
      </p:sp>
    </p:spTree>
    <p:extLst>
      <p:ext uri="{BB962C8B-B14F-4D97-AF65-F5344CB8AC3E}">
        <p14:creationId xmlns:p14="http://schemas.microsoft.com/office/powerpoint/2010/main" val="881850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932226" y="1144320"/>
            <a:ext cx="1375257" cy="561692"/>
          </a:xfrm>
          <a:prstGeom prst="rect">
            <a:avLst/>
          </a:prstGeom>
          <a:solidFill>
            <a:schemeClr val="bg1"/>
          </a:solidFill>
        </p:spPr>
        <p:txBody>
          <a:bodyPr wrap="square" rtlCol="0">
            <a:spAutoFit/>
          </a:bodyPr>
          <a:lstStyle/>
          <a:p>
            <a:r>
              <a:rPr lang="en-US" sz="950" b="1" dirty="0">
                <a:latin typeface="Lato" panose="020F0502020204030203" pitchFamily="34" charset="0"/>
              </a:rPr>
              <a:t>Livability</a:t>
            </a:r>
          </a:p>
          <a:p>
            <a:r>
              <a:rPr lang="en-US" sz="700" dirty="0">
                <a:latin typeface="Lato" panose="020F0502020204030203" pitchFamily="34" charset="0"/>
              </a:rPr>
              <a:t>Improving quality of life with more customer-focused transit options</a:t>
            </a:r>
          </a:p>
        </p:txBody>
      </p:sp>
      <p:sp>
        <p:nvSpPr>
          <p:cNvPr id="63" name="TextBox 62"/>
          <p:cNvSpPr txBox="1"/>
          <p:nvPr/>
        </p:nvSpPr>
        <p:spPr>
          <a:xfrm>
            <a:off x="295548" y="311748"/>
            <a:ext cx="8686800" cy="704659"/>
          </a:xfrm>
          <a:prstGeom prst="rect">
            <a:avLst/>
          </a:prstGeom>
          <a:noFill/>
        </p:spPr>
        <p:txBody>
          <a:bodyPr wrap="square" lIns="91414" tIns="45706" rIns="91414" bIns="45706" rtlCol="0">
            <a:spAutoFit/>
          </a:bodyPr>
          <a:lstStyle/>
          <a:p>
            <a:r>
              <a:rPr lang="en-US" sz="4000" b="1" dirty="0"/>
              <a:t>Goals</a:t>
            </a:r>
          </a:p>
        </p:txBody>
      </p:sp>
      <p:cxnSp>
        <p:nvCxnSpPr>
          <p:cNvPr id="49" name="Straight Connector 48"/>
          <p:cNvCxnSpPr/>
          <p:nvPr/>
        </p:nvCxnSpPr>
        <p:spPr>
          <a:xfrm>
            <a:off x="4503322" y="3826456"/>
            <a:ext cx="0" cy="1363975"/>
          </a:xfrm>
          <a:prstGeom prst="line">
            <a:avLst/>
          </a:prstGeom>
          <a:ln w="63500">
            <a:solidFill>
              <a:srgbClr val="4DAB8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573603" y="4208291"/>
            <a:ext cx="2" cy="982140"/>
          </a:xfrm>
          <a:prstGeom prst="line">
            <a:avLst/>
          </a:prstGeom>
          <a:ln w="63500">
            <a:solidFill>
              <a:srgbClr val="A45499"/>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704358" y="4240714"/>
            <a:ext cx="0" cy="1004952"/>
          </a:xfrm>
          <a:prstGeom prst="line">
            <a:avLst/>
          </a:prstGeom>
          <a:ln w="63500">
            <a:solidFill>
              <a:srgbClr val="4C94C8"/>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642064" y="4166888"/>
            <a:ext cx="0" cy="1004952"/>
          </a:xfrm>
          <a:prstGeom prst="line">
            <a:avLst/>
          </a:prstGeom>
          <a:ln w="63500">
            <a:solidFill>
              <a:srgbClr val="F7B16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814969" y="1974523"/>
            <a:ext cx="982675" cy="982675"/>
          </a:xfrm>
          <a:prstGeom prst="ellipse">
            <a:avLst/>
          </a:prstGeom>
          <a:solidFill>
            <a:srgbClr val="008752">
              <a:alpha val="69804"/>
            </a:srgbClr>
          </a:solidFill>
          <a:ln>
            <a:solidFill>
              <a:srgbClr val="00875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987738" y="974831"/>
            <a:ext cx="982675" cy="982675"/>
          </a:xfrm>
          <a:prstGeom prst="ellipse">
            <a:avLst/>
          </a:prstGeom>
          <a:solidFill>
            <a:srgbClr val="7E0C6E">
              <a:alpha val="70000"/>
            </a:srgbClr>
          </a:solidFill>
          <a:ln>
            <a:solidFill>
              <a:srgbClr val="7E0C6E">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5111568" y="879105"/>
            <a:ext cx="982675" cy="982675"/>
          </a:xfrm>
          <a:prstGeom prst="ellipse">
            <a:avLst/>
          </a:prstGeom>
          <a:solidFill>
            <a:srgbClr val="F3901D">
              <a:alpha val="70000"/>
            </a:srgbClr>
          </a:solidFill>
          <a:ln>
            <a:solidFill>
              <a:srgbClr val="F3901D">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6660707" y="1741117"/>
            <a:ext cx="982675" cy="982675"/>
          </a:xfrm>
          <a:prstGeom prst="ellipse">
            <a:avLst/>
          </a:prstGeom>
          <a:solidFill>
            <a:srgbClr val="0067B1">
              <a:alpha val="70000"/>
            </a:srgbClr>
          </a:solidFill>
          <a:ln>
            <a:solidFill>
              <a:srgbClr val="0067B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820365" y="2852954"/>
            <a:ext cx="1534361" cy="1534361"/>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Lato" panose="020F0502020204030203" pitchFamily="34" charset="0"/>
              </a:rPr>
              <a:t>Focus40: Positioning the MBTA to meet the needs of the region in 2040</a:t>
            </a:r>
          </a:p>
        </p:txBody>
      </p:sp>
      <p:sp>
        <p:nvSpPr>
          <p:cNvPr id="10" name="Rounded Rectangle 9"/>
          <p:cNvSpPr/>
          <p:nvPr/>
        </p:nvSpPr>
        <p:spPr>
          <a:xfrm>
            <a:off x="1438351" y="5056823"/>
            <a:ext cx="6800774" cy="1701631"/>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Climate change and the adverse weather conditions it will bring make it even more important that the region’s transit system is built and retrofitted for resilience</a:t>
            </a:r>
          </a:p>
        </p:txBody>
      </p:sp>
      <p:sp>
        <p:nvSpPr>
          <p:cNvPr id="11" name="TextBox 10"/>
          <p:cNvSpPr txBox="1"/>
          <p:nvPr/>
        </p:nvSpPr>
        <p:spPr>
          <a:xfrm>
            <a:off x="1637771" y="1245833"/>
            <a:ext cx="1102768" cy="561692"/>
          </a:xfrm>
          <a:prstGeom prst="rect">
            <a:avLst/>
          </a:prstGeom>
          <a:noFill/>
        </p:spPr>
        <p:txBody>
          <a:bodyPr wrap="square" rtlCol="0">
            <a:spAutoFit/>
          </a:bodyPr>
          <a:lstStyle/>
          <a:p>
            <a:r>
              <a:rPr lang="en-US" sz="950" b="1" dirty="0">
                <a:latin typeface="Lato" panose="020F0502020204030203" pitchFamily="34" charset="0"/>
              </a:rPr>
              <a:t>Sustainability</a:t>
            </a:r>
          </a:p>
          <a:p>
            <a:r>
              <a:rPr lang="en-US" sz="700" dirty="0">
                <a:latin typeface="Lato" panose="020F0502020204030203" pitchFamily="34" charset="0"/>
              </a:rPr>
              <a:t>Contributing to achieving Greenhouse Gas reduction goals</a:t>
            </a:r>
          </a:p>
        </p:txBody>
      </p:sp>
      <p:sp>
        <p:nvSpPr>
          <p:cNvPr id="14" name="TextBox 13"/>
          <p:cNvSpPr txBox="1"/>
          <p:nvPr/>
        </p:nvSpPr>
        <p:spPr>
          <a:xfrm>
            <a:off x="6159418" y="974831"/>
            <a:ext cx="1898608" cy="669414"/>
          </a:xfrm>
          <a:prstGeom prst="rect">
            <a:avLst/>
          </a:prstGeom>
          <a:noFill/>
        </p:spPr>
        <p:txBody>
          <a:bodyPr wrap="square" rtlCol="0">
            <a:spAutoFit/>
          </a:bodyPr>
          <a:lstStyle/>
          <a:p>
            <a:r>
              <a:rPr lang="en-US" sz="950" b="1" dirty="0">
                <a:latin typeface="Lato" panose="020F0502020204030203" pitchFamily="34" charset="0"/>
              </a:rPr>
              <a:t>Equity &amp; Affordable Housing</a:t>
            </a:r>
          </a:p>
          <a:p>
            <a:r>
              <a:rPr lang="en-US" sz="700" dirty="0">
                <a:latin typeface="Lato" panose="020F0502020204030203" pitchFamily="34" charset="0"/>
              </a:rPr>
              <a:t>Improving mobility options for all – regardless of income or ability - &amp; supporting more affordable housing near high quality transit </a:t>
            </a:r>
          </a:p>
        </p:txBody>
      </p:sp>
      <p:sp>
        <p:nvSpPr>
          <p:cNvPr id="15" name="TextBox 14"/>
          <p:cNvSpPr txBox="1"/>
          <p:nvPr/>
        </p:nvSpPr>
        <p:spPr>
          <a:xfrm>
            <a:off x="7736739" y="1813734"/>
            <a:ext cx="1243584" cy="854080"/>
          </a:xfrm>
          <a:prstGeom prst="rect">
            <a:avLst/>
          </a:prstGeom>
          <a:noFill/>
        </p:spPr>
        <p:txBody>
          <a:bodyPr wrap="square" rtlCol="0">
            <a:spAutoFit/>
          </a:bodyPr>
          <a:lstStyle/>
          <a:p>
            <a:r>
              <a:rPr lang="en-US" sz="950" b="1" dirty="0">
                <a:latin typeface="Lato" panose="020F0502020204030203" pitchFamily="34" charset="0"/>
              </a:rPr>
              <a:t>Economic</a:t>
            </a:r>
            <a:r>
              <a:rPr lang="en-US" sz="950" dirty="0">
                <a:latin typeface="Lato" panose="020F0502020204030203" pitchFamily="34" charset="0"/>
              </a:rPr>
              <a:t> </a:t>
            </a:r>
            <a:r>
              <a:rPr lang="en-US" sz="950" b="1" dirty="0">
                <a:latin typeface="Lato" panose="020F0502020204030203" pitchFamily="34" charset="0"/>
              </a:rPr>
              <a:t>Competitiveness and Prosperity</a:t>
            </a:r>
          </a:p>
          <a:p>
            <a:r>
              <a:rPr lang="en-US" sz="700" dirty="0">
                <a:latin typeface="Lato" panose="020F0502020204030203" pitchFamily="34" charset="0"/>
              </a:rPr>
              <a:t>Supporting local and regional economic growth and competitiveness</a:t>
            </a:r>
          </a:p>
        </p:txBody>
      </p:sp>
      <p:cxnSp>
        <p:nvCxnSpPr>
          <p:cNvPr id="23" name="Straight Connector 22"/>
          <p:cNvCxnSpPr/>
          <p:nvPr/>
        </p:nvCxnSpPr>
        <p:spPr>
          <a:xfrm>
            <a:off x="3638550" y="1974523"/>
            <a:ext cx="663246" cy="931142"/>
          </a:xfrm>
          <a:prstGeom prst="line">
            <a:avLst/>
          </a:prstGeom>
          <a:ln w="63500">
            <a:solidFill>
              <a:srgbClr val="A45499">
                <a:alpha val="7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1"/>
          </p:cNvCxnSpPr>
          <p:nvPr/>
        </p:nvCxnSpPr>
        <p:spPr>
          <a:xfrm>
            <a:off x="2676525" y="2733675"/>
            <a:ext cx="1368542" cy="343981"/>
          </a:xfrm>
          <a:prstGeom prst="line">
            <a:avLst/>
          </a:prstGeom>
          <a:ln w="63500">
            <a:solidFill>
              <a:srgbClr val="4DAB8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4764207" y="1797498"/>
            <a:ext cx="590519" cy="1079464"/>
          </a:xfrm>
          <a:prstGeom prst="line">
            <a:avLst/>
          </a:prstGeom>
          <a:ln w="63500">
            <a:solidFill>
              <a:srgbClr val="F7B1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236048" y="2573511"/>
            <a:ext cx="1598819" cy="674514"/>
          </a:xfrm>
          <a:prstGeom prst="line">
            <a:avLst/>
          </a:prstGeom>
          <a:ln w="63500">
            <a:solidFill>
              <a:srgbClr val="4C94C8"/>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438350" y="5061360"/>
            <a:ext cx="6298387" cy="338554"/>
          </a:xfrm>
          <a:prstGeom prst="rect">
            <a:avLst/>
          </a:prstGeom>
          <a:noFill/>
        </p:spPr>
        <p:txBody>
          <a:bodyPr wrap="square" rtlCol="0">
            <a:spAutoFit/>
          </a:bodyPr>
          <a:lstStyle/>
          <a:p>
            <a:pPr algn="ctr"/>
            <a:r>
              <a:rPr lang="en-US" sz="1600" b="1" dirty="0">
                <a:latin typeface="Lato" panose="020F0502020204030203" pitchFamily="34" charset="0"/>
              </a:rPr>
              <a:t>To Serve the Needs of the Region the MBTA must be:</a:t>
            </a:r>
            <a:endParaRPr lang="en-US" sz="1200" b="1" dirty="0">
              <a:latin typeface="Lato" panose="020F0502020204030203" pitchFamily="34" charset="0"/>
            </a:endParaRPr>
          </a:p>
        </p:txBody>
      </p:sp>
      <p:pic>
        <p:nvPicPr>
          <p:cNvPr id="57" name="Picture 5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5054" y="1016407"/>
            <a:ext cx="925119" cy="899522"/>
          </a:xfrm>
          <a:prstGeom prst="rect">
            <a:avLst/>
          </a:prstGeom>
        </p:spPr>
      </p:pic>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2005" y="2034824"/>
            <a:ext cx="892869" cy="868165"/>
          </a:xfrm>
          <a:prstGeom prst="rect">
            <a:avLst/>
          </a:prstGeom>
        </p:spPr>
      </p:pic>
      <p:pic>
        <p:nvPicPr>
          <p:cNvPr id="59" name="Picture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2534" y="891800"/>
            <a:ext cx="909539" cy="884374"/>
          </a:xfrm>
          <a:prstGeom prst="rect">
            <a:avLst/>
          </a:prstGeom>
        </p:spPr>
      </p:pic>
      <p:pic>
        <p:nvPicPr>
          <p:cNvPr id="60" name="Picture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2779" y="1861780"/>
            <a:ext cx="778533" cy="756993"/>
          </a:xfrm>
          <a:prstGeom prst="rect">
            <a:avLst/>
          </a:prstGeom>
        </p:spPr>
      </p:pic>
      <p:grpSp>
        <p:nvGrpSpPr>
          <p:cNvPr id="24" name="Group 23"/>
          <p:cNvGrpSpPr/>
          <p:nvPr/>
        </p:nvGrpSpPr>
        <p:grpSpPr>
          <a:xfrm>
            <a:off x="1637771" y="5399914"/>
            <a:ext cx="1580442" cy="1358540"/>
            <a:chOff x="1637772" y="5426326"/>
            <a:chExt cx="1337070" cy="1358540"/>
          </a:xfrm>
        </p:grpSpPr>
        <p:sp>
          <p:nvSpPr>
            <p:cNvPr id="3" name="TextBox 2"/>
            <p:cNvSpPr txBox="1"/>
            <p:nvPr/>
          </p:nvSpPr>
          <p:spPr>
            <a:xfrm>
              <a:off x="1637772" y="5426326"/>
              <a:ext cx="1337070" cy="369332"/>
            </a:xfrm>
            <a:prstGeom prst="rect">
              <a:avLst/>
            </a:prstGeom>
            <a:noFill/>
          </p:spPr>
          <p:txBody>
            <a:bodyPr wrap="square" rtlCol="0">
              <a:spAutoFit/>
            </a:bodyPr>
            <a:lstStyle/>
            <a:p>
              <a:r>
                <a:rPr lang="en-US" dirty="0"/>
                <a:t>Reliable</a:t>
              </a:r>
            </a:p>
          </p:txBody>
        </p:sp>
        <p:sp>
          <p:nvSpPr>
            <p:cNvPr id="44" name="TextBox 43"/>
            <p:cNvSpPr txBox="1"/>
            <p:nvPr/>
          </p:nvSpPr>
          <p:spPr>
            <a:xfrm>
              <a:off x="1637772" y="5723037"/>
              <a:ext cx="1337070" cy="1061829"/>
            </a:xfrm>
            <a:prstGeom prst="rect">
              <a:avLst/>
            </a:prstGeom>
            <a:noFill/>
          </p:spPr>
          <p:txBody>
            <a:bodyPr wrap="square" rtlCol="0">
              <a:spAutoFit/>
            </a:bodyPr>
            <a:lstStyle/>
            <a:p>
              <a:pPr marL="0" lvl="1"/>
              <a:r>
                <a:rPr lang="en-US" sz="1050" dirty="0"/>
                <a:t>Providing service that is safe, reliable, on-time, and high quality for customers of all ages and abilities</a:t>
              </a:r>
              <a:endParaRPr lang="en-US" sz="500" dirty="0">
                <a:latin typeface="Lato" panose="020F0502020204030203" pitchFamily="34" charset="0"/>
              </a:endParaRPr>
            </a:p>
          </p:txBody>
        </p:sp>
      </p:grpSp>
      <p:grpSp>
        <p:nvGrpSpPr>
          <p:cNvPr id="27" name="Group 26"/>
          <p:cNvGrpSpPr/>
          <p:nvPr/>
        </p:nvGrpSpPr>
        <p:grpSpPr>
          <a:xfrm>
            <a:off x="5839460" y="5424339"/>
            <a:ext cx="1642493" cy="1066992"/>
            <a:chOff x="6094243" y="5436612"/>
            <a:chExt cx="1642493" cy="1066992"/>
          </a:xfrm>
        </p:grpSpPr>
        <p:sp>
          <p:nvSpPr>
            <p:cNvPr id="39" name="TextBox 38"/>
            <p:cNvSpPr txBox="1"/>
            <p:nvPr/>
          </p:nvSpPr>
          <p:spPr>
            <a:xfrm>
              <a:off x="6094244" y="5436612"/>
              <a:ext cx="1337070" cy="369332"/>
            </a:xfrm>
            <a:prstGeom prst="rect">
              <a:avLst/>
            </a:prstGeom>
            <a:noFill/>
          </p:spPr>
          <p:txBody>
            <a:bodyPr wrap="square" rtlCol="0">
              <a:spAutoFit/>
            </a:bodyPr>
            <a:lstStyle/>
            <a:p>
              <a:r>
                <a:rPr lang="en-US" dirty="0"/>
                <a:t>Resilient</a:t>
              </a:r>
            </a:p>
          </p:txBody>
        </p:sp>
        <p:sp>
          <p:nvSpPr>
            <p:cNvPr id="48" name="TextBox 47"/>
            <p:cNvSpPr txBox="1"/>
            <p:nvPr/>
          </p:nvSpPr>
          <p:spPr>
            <a:xfrm>
              <a:off x="6094243" y="5764940"/>
              <a:ext cx="1642493" cy="738664"/>
            </a:xfrm>
            <a:prstGeom prst="rect">
              <a:avLst/>
            </a:prstGeom>
            <a:noFill/>
          </p:spPr>
          <p:txBody>
            <a:bodyPr wrap="square" rtlCol="0">
              <a:spAutoFit/>
            </a:bodyPr>
            <a:lstStyle/>
            <a:p>
              <a:r>
                <a:rPr lang="en-US" sz="1050" dirty="0"/>
                <a:t>Providing service that is built to last through extreme weather and other disruptions </a:t>
              </a:r>
            </a:p>
          </p:txBody>
        </p:sp>
      </p:grpSp>
      <p:grpSp>
        <p:nvGrpSpPr>
          <p:cNvPr id="25" name="Group 24"/>
          <p:cNvGrpSpPr/>
          <p:nvPr/>
        </p:nvGrpSpPr>
        <p:grpSpPr>
          <a:xfrm>
            <a:off x="3744787" y="5399914"/>
            <a:ext cx="1858117" cy="1383069"/>
            <a:chOff x="3567329" y="5412066"/>
            <a:chExt cx="1491260" cy="1383069"/>
          </a:xfrm>
        </p:grpSpPr>
        <p:sp>
          <p:nvSpPr>
            <p:cNvPr id="38" name="TextBox 37"/>
            <p:cNvSpPr txBox="1"/>
            <p:nvPr/>
          </p:nvSpPr>
          <p:spPr>
            <a:xfrm>
              <a:off x="3567329" y="5412066"/>
              <a:ext cx="1337070" cy="369332"/>
            </a:xfrm>
            <a:prstGeom prst="rect">
              <a:avLst/>
            </a:prstGeom>
            <a:noFill/>
          </p:spPr>
          <p:txBody>
            <a:bodyPr wrap="square" rtlCol="0">
              <a:spAutoFit/>
            </a:bodyPr>
            <a:lstStyle/>
            <a:p>
              <a:r>
                <a:rPr lang="en-US" dirty="0"/>
                <a:t>Robust</a:t>
              </a:r>
            </a:p>
          </p:txBody>
        </p:sp>
        <p:sp>
          <p:nvSpPr>
            <p:cNvPr id="53" name="TextBox 52"/>
            <p:cNvSpPr txBox="1"/>
            <p:nvPr/>
          </p:nvSpPr>
          <p:spPr>
            <a:xfrm>
              <a:off x="3584144" y="5733306"/>
              <a:ext cx="1474445" cy="1061829"/>
            </a:xfrm>
            <a:prstGeom prst="rect">
              <a:avLst/>
            </a:prstGeom>
            <a:noFill/>
          </p:spPr>
          <p:txBody>
            <a:bodyPr wrap="square" rtlCol="0">
              <a:spAutoFit/>
            </a:bodyPr>
            <a:lstStyle/>
            <a:p>
              <a:pPr marL="0" lvl="1"/>
              <a:r>
                <a:rPr lang="en-US" sz="1050" dirty="0"/>
                <a:t>Providing service that has the capacity to take people where they want to go as demand for transit increases</a:t>
              </a:r>
              <a:endParaRPr lang="en-US" sz="500" dirty="0">
                <a:latin typeface="Lato" panose="020F0502020204030203" pitchFamily="34" charset="0"/>
              </a:endParaRPr>
            </a:p>
          </p:txBody>
        </p:sp>
      </p:grpSp>
      <p:sp>
        <p:nvSpPr>
          <p:cNvPr id="2" name="Slide Number Placeholder 1"/>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10</a:t>
            </a:fld>
            <a:endParaRPr lang="en-US" altLang="en-US" dirty="0">
              <a:solidFill>
                <a:srgbClr val="292934"/>
              </a:solidFill>
            </a:endParaRPr>
          </a:p>
        </p:txBody>
      </p:sp>
    </p:spTree>
    <p:extLst>
      <p:ext uri="{BB962C8B-B14F-4D97-AF65-F5344CB8AC3E}">
        <p14:creationId xmlns:p14="http://schemas.microsoft.com/office/powerpoint/2010/main" val="1516417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304800"/>
          </a:xfrm>
          <a:prstGeom prst="rect">
            <a:avLst/>
          </a:prstGeom>
          <a:solidFill>
            <a:srgbClr val="1B69B1"/>
          </a:solid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658" rIns="91310" bIns="45658" rtlCol="0" anchor="ctr"/>
          <a:lstStyle/>
          <a:p>
            <a:pPr algn="ctr"/>
            <a:endParaRPr lang="en-US" dirty="0">
              <a:solidFill>
                <a:prstClr val="white"/>
              </a:solidFill>
            </a:endParaRPr>
          </a:p>
        </p:txBody>
      </p:sp>
      <p:sp>
        <p:nvSpPr>
          <p:cNvPr id="2" name="Slide Number Placeholder 1"/>
          <p:cNvSpPr>
            <a:spLocks noGrp="1"/>
          </p:cNvSpPr>
          <p:nvPr>
            <p:ph type="sldNum" sz="quarter" idx="12"/>
          </p:nvPr>
        </p:nvSpPr>
        <p:spPr/>
        <p:txBody>
          <a:bodyPr/>
          <a:lstStyle/>
          <a:p>
            <a:fld id="{955D716E-DD10-4E33-9C43-FA970F3B1F31}" type="slidenum">
              <a:rPr lang="en-US" smtClean="0">
                <a:solidFill>
                  <a:prstClr val="black">
                    <a:tint val="75000"/>
                  </a:prstClr>
                </a:solidFill>
              </a:rPr>
              <a:pPr/>
              <a:t>11</a:t>
            </a:fld>
            <a:endParaRPr lang="en-US" dirty="0">
              <a:solidFill>
                <a:prstClr val="black">
                  <a:tint val="75000"/>
                </a:prstClr>
              </a:solidFill>
            </a:endParaRPr>
          </a:p>
        </p:txBody>
      </p:sp>
      <p:sp>
        <p:nvSpPr>
          <p:cNvPr id="8" name="TextBox 7"/>
          <p:cNvSpPr txBox="1"/>
          <p:nvPr/>
        </p:nvSpPr>
        <p:spPr>
          <a:xfrm>
            <a:off x="381001" y="372078"/>
            <a:ext cx="8686800" cy="704659"/>
          </a:xfrm>
          <a:prstGeom prst="rect">
            <a:avLst/>
          </a:prstGeom>
          <a:noFill/>
        </p:spPr>
        <p:txBody>
          <a:bodyPr wrap="square" lIns="91323" tIns="45664" rIns="91323" bIns="45664" rtlCol="0">
            <a:spAutoFit/>
          </a:bodyPr>
          <a:lstStyle/>
          <a:p>
            <a:r>
              <a:rPr lang="en-US" sz="4000" b="1" dirty="0"/>
              <a:t>Scenario Planning</a:t>
            </a:r>
            <a:endParaRPr lang="en-US" sz="3000"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4" y="3789163"/>
            <a:ext cx="4047321" cy="2191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1622" y="3895724"/>
            <a:ext cx="3699478" cy="2085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1" y="1609725"/>
            <a:ext cx="8220074" cy="1477328"/>
          </a:xfrm>
          <a:prstGeom prst="rect">
            <a:avLst/>
          </a:prstGeom>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n-US" dirty="0"/>
              <a:t>Focus40 uses scenario planning to better understand what the MBTA’s region might be like in 2040. </a:t>
            </a:r>
          </a:p>
          <a:p>
            <a:endParaRPr lang="en-US" dirty="0"/>
          </a:p>
          <a:p>
            <a:pPr marL="285750" indent="-285750">
              <a:buFont typeface="Arial" panose="020B0604020202020204" pitchFamily="34" charset="0"/>
              <a:buChar char="•"/>
            </a:pPr>
            <a:r>
              <a:rPr lang="en-US" dirty="0"/>
              <a:t>Instead of planning for one specific future, Focus40 developed four plausible futures for the region.</a:t>
            </a:r>
          </a:p>
        </p:txBody>
      </p:sp>
      <p:sp>
        <p:nvSpPr>
          <p:cNvPr id="23" name="Multiply 22"/>
          <p:cNvSpPr/>
          <p:nvPr/>
        </p:nvSpPr>
        <p:spPr>
          <a:xfrm>
            <a:off x="1133476" y="3238501"/>
            <a:ext cx="2990850" cy="2933700"/>
          </a:xfrm>
          <a:prstGeom prst="mathMultiply">
            <a:avLst>
              <a:gd name="adj1" fmla="val 194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9119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1" name="Straight Connector 140"/>
          <p:cNvCxnSpPr/>
          <p:nvPr/>
        </p:nvCxnSpPr>
        <p:spPr>
          <a:xfrm>
            <a:off x="4271233" y="5522256"/>
            <a:ext cx="0" cy="55347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81001" y="832271"/>
            <a:ext cx="1612524" cy="523107"/>
          </a:xfrm>
          <a:prstGeom prst="rect">
            <a:avLst/>
          </a:prstGeom>
          <a:noFill/>
        </p:spPr>
        <p:txBody>
          <a:bodyPr wrap="square" lIns="91323" tIns="45664" rIns="91323" bIns="45664" rtlCol="0">
            <a:spAutoFit/>
          </a:bodyPr>
          <a:lstStyle/>
          <a:p>
            <a:r>
              <a:rPr lang="en-US" sz="1400" b="1" dirty="0"/>
              <a:t>PLAUSIBLE FUTURES</a:t>
            </a:r>
            <a:endParaRPr lang="en-US" sz="1400" dirty="0"/>
          </a:p>
        </p:txBody>
      </p:sp>
      <p:sp>
        <p:nvSpPr>
          <p:cNvPr id="3" name="TextBox 2"/>
          <p:cNvSpPr txBox="1"/>
          <p:nvPr/>
        </p:nvSpPr>
        <p:spPr>
          <a:xfrm>
            <a:off x="4347740" y="555662"/>
            <a:ext cx="1828800" cy="276999"/>
          </a:xfrm>
          <a:prstGeom prst="rect">
            <a:avLst/>
          </a:prstGeom>
          <a:noFill/>
        </p:spPr>
        <p:txBody>
          <a:bodyPr wrap="square" rtlCol="0">
            <a:spAutoFit/>
          </a:bodyPr>
          <a:lstStyle/>
          <a:p>
            <a:r>
              <a:rPr lang="en-US" sz="1200" b="1" dirty="0"/>
              <a:t>DRIVING TRENDS</a:t>
            </a:r>
          </a:p>
        </p:txBody>
      </p:sp>
      <p:sp>
        <p:nvSpPr>
          <p:cNvPr id="32" name="TextBox 31"/>
          <p:cNvSpPr txBox="1"/>
          <p:nvPr/>
        </p:nvSpPr>
        <p:spPr>
          <a:xfrm>
            <a:off x="2066364" y="912353"/>
            <a:ext cx="1515035" cy="307777"/>
          </a:xfrm>
          <a:prstGeom prst="rect">
            <a:avLst/>
          </a:prstGeom>
          <a:noFill/>
        </p:spPr>
        <p:txBody>
          <a:bodyPr wrap="square" rtlCol="0">
            <a:spAutoFit/>
          </a:bodyPr>
          <a:lstStyle/>
          <a:p>
            <a:r>
              <a:rPr lang="en-US" sz="1400" b="1" dirty="0">
                <a:solidFill>
                  <a:srgbClr val="4F81BD"/>
                </a:solidFill>
              </a:rPr>
              <a:t>Urbanization</a:t>
            </a:r>
          </a:p>
        </p:txBody>
      </p:sp>
      <p:sp>
        <p:nvSpPr>
          <p:cNvPr id="41" name="TextBox 40"/>
          <p:cNvSpPr txBox="1"/>
          <p:nvPr/>
        </p:nvSpPr>
        <p:spPr>
          <a:xfrm>
            <a:off x="3668804" y="888183"/>
            <a:ext cx="1515035" cy="307777"/>
          </a:xfrm>
          <a:prstGeom prst="rect">
            <a:avLst/>
          </a:prstGeom>
          <a:noFill/>
        </p:spPr>
        <p:txBody>
          <a:bodyPr wrap="square" rtlCol="0">
            <a:spAutoFit/>
          </a:bodyPr>
          <a:lstStyle/>
          <a:p>
            <a:r>
              <a:rPr lang="en-US" sz="1400" b="1" dirty="0">
                <a:solidFill>
                  <a:srgbClr val="00B050"/>
                </a:solidFill>
              </a:rPr>
              <a:t>Affordability</a:t>
            </a:r>
          </a:p>
        </p:txBody>
      </p:sp>
      <p:sp>
        <p:nvSpPr>
          <p:cNvPr id="42" name="TextBox 41"/>
          <p:cNvSpPr txBox="1"/>
          <p:nvPr/>
        </p:nvSpPr>
        <p:spPr>
          <a:xfrm>
            <a:off x="5455024" y="900268"/>
            <a:ext cx="1515035" cy="307777"/>
          </a:xfrm>
          <a:prstGeom prst="rect">
            <a:avLst/>
          </a:prstGeom>
          <a:noFill/>
        </p:spPr>
        <p:txBody>
          <a:bodyPr wrap="square" rtlCol="0">
            <a:spAutoFit/>
          </a:bodyPr>
          <a:lstStyle/>
          <a:p>
            <a:r>
              <a:rPr lang="en-US" sz="1400" b="1" dirty="0">
                <a:solidFill>
                  <a:srgbClr val="F79646"/>
                </a:solidFill>
              </a:rPr>
              <a:t>Technology</a:t>
            </a:r>
          </a:p>
        </p:txBody>
      </p:sp>
      <p:sp>
        <p:nvSpPr>
          <p:cNvPr id="43" name="TextBox 42"/>
          <p:cNvSpPr txBox="1"/>
          <p:nvPr/>
        </p:nvSpPr>
        <p:spPr>
          <a:xfrm>
            <a:off x="7149353" y="924438"/>
            <a:ext cx="1627094" cy="307777"/>
          </a:xfrm>
          <a:prstGeom prst="rect">
            <a:avLst/>
          </a:prstGeom>
          <a:noFill/>
        </p:spPr>
        <p:txBody>
          <a:bodyPr wrap="square" rtlCol="0">
            <a:spAutoFit/>
          </a:bodyPr>
          <a:lstStyle/>
          <a:p>
            <a:r>
              <a:rPr lang="en-US" sz="1400" b="1" dirty="0">
                <a:solidFill>
                  <a:srgbClr val="2494D8"/>
                </a:solidFill>
              </a:rPr>
              <a:t>Climate Action</a:t>
            </a:r>
          </a:p>
        </p:txBody>
      </p:sp>
      <p:cxnSp>
        <p:nvCxnSpPr>
          <p:cNvPr id="6" name="Straight Connector 5"/>
          <p:cNvCxnSpPr/>
          <p:nvPr/>
        </p:nvCxnSpPr>
        <p:spPr>
          <a:xfrm>
            <a:off x="381001" y="2489686"/>
            <a:ext cx="83954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20488" y="3785086"/>
            <a:ext cx="83954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20488" y="5080486"/>
            <a:ext cx="83954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32" idx="3"/>
          </p:cNvCxnSpPr>
          <p:nvPr/>
        </p:nvCxnSpPr>
        <p:spPr>
          <a:xfrm>
            <a:off x="3581399" y="1066242"/>
            <a:ext cx="0" cy="474372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275729" y="1294021"/>
            <a:ext cx="0" cy="47346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970059" y="1184058"/>
            <a:ext cx="0" cy="47346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3693458" y="1184058"/>
            <a:ext cx="1515035" cy="1316813"/>
            <a:chOff x="2093258" y="1358893"/>
            <a:chExt cx="1515035" cy="1316813"/>
          </a:xfrm>
        </p:grpSpPr>
        <p:cxnSp>
          <p:nvCxnSpPr>
            <p:cNvPr id="16" name="Straight Connector 15"/>
            <p:cNvCxnSpPr/>
            <p:nvPr/>
          </p:nvCxnSpPr>
          <p:spPr>
            <a:xfrm>
              <a:off x="2667000" y="1750121"/>
              <a:ext cx="0" cy="55347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2093258" y="1358893"/>
              <a:ext cx="1515035" cy="430887"/>
            </a:xfrm>
            <a:prstGeom prst="rect">
              <a:avLst/>
            </a:prstGeom>
            <a:noFill/>
          </p:spPr>
          <p:txBody>
            <a:bodyPr wrap="square" rtlCol="0">
              <a:spAutoFit/>
            </a:bodyPr>
            <a:lstStyle/>
            <a:p>
              <a:r>
                <a:rPr lang="en-US" sz="1100" b="1" dirty="0"/>
                <a:t>Low Affordability Near Transit</a:t>
              </a:r>
            </a:p>
          </p:txBody>
        </p:sp>
        <p:sp>
          <p:nvSpPr>
            <p:cNvPr id="66" name="TextBox 65"/>
            <p:cNvSpPr txBox="1"/>
            <p:nvPr/>
          </p:nvSpPr>
          <p:spPr>
            <a:xfrm>
              <a:off x="2106705" y="2244819"/>
              <a:ext cx="1438834" cy="430887"/>
            </a:xfrm>
            <a:prstGeom prst="rect">
              <a:avLst/>
            </a:prstGeom>
            <a:noFill/>
          </p:spPr>
          <p:txBody>
            <a:bodyPr wrap="square" rtlCol="0">
              <a:spAutoFit/>
            </a:bodyPr>
            <a:lstStyle/>
            <a:p>
              <a:r>
                <a:rPr lang="en-US" sz="1100" b="1" dirty="0"/>
                <a:t>High Affordability Near Transit</a:t>
              </a:r>
            </a:p>
          </p:txBody>
        </p:sp>
      </p:grpSp>
      <p:grpSp>
        <p:nvGrpSpPr>
          <p:cNvPr id="69" name="Group 68"/>
          <p:cNvGrpSpPr/>
          <p:nvPr/>
        </p:nvGrpSpPr>
        <p:grpSpPr>
          <a:xfrm>
            <a:off x="2093259" y="1306078"/>
            <a:ext cx="1515035" cy="1076501"/>
            <a:chOff x="2093259" y="1581561"/>
            <a:chExt cx="1515035" cy="1076501"/>
          </a:xfrm>
        </p:grpSpPr>
        <p:cxnSp>
          <p:nvCxnSpPr>
            <p:cNvPr id="70" name="Straight Connector 69"/>
            <p:cNvCxnSpPr/>
            <p:nvPr/>
          </p:nvCxnSpPr>
          <p:spPr>
            <a:xfrm>
              <a:off x="2667000" y="1827782"/>
              <a:ext cx="0" cy="55347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2093259" y="1581561"/>
              <a:ext cx="1515035" cy="261610"/>
            </a:xfrm>
            <a:prstGeom prst="rect">
              <a:avLst/>
            </a:prstGeom>
            <a:noFill/>
          </p:spPr>
          <p:txBody>
            <a:bodyPr wrap="square" rtlCol="0">
              <a:spAutoFit/>
            </a:bodyPr>
            <a:lstStyle/>
            <a:p>
              <a:r>
                <a:rPr lang="en-US" sz="1100" b="1" dirty="0"/>
                <a:t>Suburbanization</a:t>
              </a:r>
            </a:p>
          </p:txBody>
        </p:sp>
        <p:sp>
          <p:nvSpPr>
            <p:cNvPr id="72" name="TextBox 71"/>
            <p:cNvSpPr txBox="1"/>
            <p:nvPr/>
          </p:nvSpPr>
          <p:spPr>
            <a:xfrm>
              <a:off x="2169459" y="2396452"/>
              <a:ext cx="1107141" cy="261610"/>
            </a:xfrm>
            <a:prstGeom prst="rect">
              <a:avLst/>
            </a:prstGeom>
            <a:noFill/>
          </p:spPr>
          <p:txBody>
            <a:bodyPr wrap="square" rtlCol="0">
              <a:spAutoFit/>
            </a:bodyPr>
            <a:lstStyle/>
            <a:p>
              <a:r>
                <a:rPr lang="en-US" sz="1100" b="1" dirty="0"/>
                <a:t>Urbanization</a:t>
              </a:r>
              <a:endParaRPr lang="en-US" sz="1200" b="1" dirty="0"/>
            </a:p>
          </p:txBody>
        </p:sp>
      </p:grpSp>
      <p:grpSp>
        <p:nvGrpSpPr>
          <p:cNvPr id="73" name="Group 72"/>
          <p:cNvGrpSpPr/>
          <p:nvPr/>
        </p:nvGrpSpPr>
        <p:grpSpPr>
          <a:xfrm>
            <a:off x="5363882" y="1334656"/>
            <a:ext cx="1515035" cy="1111840"/>
            <a:chOff x="2037975" y="1466022"/>
            <a:chExt cx="1515035" cy="1111840"/>
          </a:xfrm>
        </p:grpSpPr>
        <p:cxnSp>
          <p:nvCxnSpPr>
            <p:cNvPr id="74" name="Straight Connector 73"/>
            <p:cNvCxnSpPr/>
            <p:nvPr/>
          </p:nvCxnSpPr>
          <p:spPr>
            <a:xfrm>
              <a:off x="2667000" y="1750121"/>
              <a:ext cx="0" cy="55347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037975" y="1466022"/>
              <a:ext cx="1515035" cy="276999"/>
            </a:xfrm>
            <a:prstGeom prst="rect">
              <a:avLst/>
            </a:prstGeom>
            <a:noFill/>
          </p:spPr>
          <p:txBody>
            <a:bodyPr wrap="square" rtlCol="0">
              <a:spAutoFit/>
            </a:bodyPr>
            <a:lstStyle/>
            <a:p>
              <a:r>
                <a:rPr lang="en-US" sz="1200" b="1" dirty="0"/>
                <a:t>Gradual Evolution</a:t>
              </a:r>
            </a:p>
          </p:txBody>
        </p:sp>
        <p:sp>
          <p:nvSpPr>
            <p:cNvPr id="76" name="TextBox 75"/>
            <p:cNvSpPr txBox="1"/>
            <p:nvPr/>
          </p:nvSpPr>
          <p:spPr>
            <a:xfrm>
              <a:off x="2106705" y="2316252"/>
              <a:ext cx="1438834" cy="261610"/>
            </a:xfrm>
            <a:prstGeom prst="rect">
              <a:avLst/>
            </a:prstGeom>
            <a:noFill/>
          </p:spPr>
          <p:txBody>
            <a:bodyPr wrap="square" rtlCol="0">
              <a:spAutoFit/>
            </a:bodyPr>
            <a:lstStyle/>
            <a:p>
              <a:r>
                <a:rPr lang="en-US" sz="1100" b="1" dirty="0"/>
                <a:t>Disruptive Change</a:t>
              </a:r>
            </a:p>
          </p:txBody>
        </p:sp>
      </p:grpSp>
      <p:grpSp>
        <p:nvGrpSpPr>
          <p:cNvPr id="77" name="Group 76"/>
          <p:cNvGrpSpPr/>
          <p:nvPr/>
        </p:nvGrpSpPr>
        <p:grpSpPr>
          <a:xfrm>
            <a:off x="7091082" y="1306078"/>
            <a:ext cx="1748118" cy="1111840"/>
            <a:chOff x="2037975" y="1466022"/>
            <a:chExt cx="1748118" cy="1111840"/>
          </a:xfrm>
        </p:grpSpPr>
        <p:cxnSp>
          <p:nvCxnSpPr>
            <p:cNvPr id="78" name="Straight Connector 77"/>
            <p:cNvCxnSpPr/>
            <p:nvPr/>
          </p:nvCxnSpPr>
          <p:spPr>
            <a:xfrm>
              <a:off x="2667000" y="1750121"/>
              <a:ext cx="0" cy="55347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2037975" y="1466022"/>
              <a:ext cx="1685365" cy="276999"/>
            </a:xfrm>
            <a:prstGeom prst="rect">
              <a:avLst/>
            </a:prstGeom>
            <a:noFill/>
          </p:spPr>
          <p:txBody>
            <a:bodyPr wrap="square" rtlCol="0">
              <a:spAutoFit/>
            </a:bodyPr>
            <a:lstStyle/>
            <a:p>
              <a:r>
                <a:rPr lang="en-US" sz="1200" b="1" dirty="0"/>
                <a:t>Low Collective Action</a:t>
              </a:r>
            </a:p>
          </p:txBody>
        </p:sp>
        <p:sp>
          <p:nvSpPr>
            <p:cNvPr id="80" name="TextBox 79"/>
            <p:cNvSpPr txBox="1"/>
            <p:nvPr/>
          </p:nvSpPr>
          <p:spPr>
            <a:xfrm>
              <a:off x="2106705" y="2316252"/>
              <a:ext cx="1679388" cy="261610"/>
            </a:xfrm>
            <a:prstGeom prst="rect">
              <a:avLst/>
            </a:prstGeom>
            <a:noFill/>
          </p:spPr>
          <p:txBody>
            <a:bodyPr wrap="square" rtlCol="0">
              <a:spAutoFit/>
            </a:bodyPr>
            <a:lstStyle/>
            <a:p>
              <a:r>
                <a:rPr lang="en-US" sz="1100" b="1" dirty="0"/>
                <a:t>High Collective Action</a:t>
              </a:r>
            </a:p>
          </p:txBody>
        </p:sp>
      </p:grpSp>
      <p:grpSp>
        <p:nvGrpSpPr>
          <p:cNvPr id="81" name="Group 80"/>
          <p:cNvGrpSpPr/>
          <p:nvPr/>
        </p:nvGrpSpPr>
        <p:grpSpPr>
          <a:xfrm>
            <a:off x="7059705" y="2565886"/>
            <a:ext cx="1748118" cy="1111840"/>
            <a:chOff x="2037975" y="1466022"/>
            <a:chExt cx="1748118" cy="1111840"/>
          </a:xfrm>
        </p:grpSpPr>
        <p:cxnSp>
          <p:nvCxnSpPr>
            <p:cNvPr id="82" name="Straight Connector 81"/>
            <p:cNvCxnSpPr/>
            <p:nvPr/>
          </p:nvCxnSpPr>
          <p:spPr>
            <a:xfrm>
              <a:off x="2667000" y="1750121"/>
              <a:ext cx="0" cy="55347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2037975" y="1466022"/>
              <a:ext cx="1685365" cy="276999"/>
            </a:xfrm>
            <a:prstGeom prst="rect">
              <a:avLst/>
            </a:prstGeom>
            <a:noFill/>
          </p:spPr>
          <p:txBody>
            <a:bodyPr wrap="square" rtlCol="0">
              <a:spAutoFit/>
            </a:bodyPr>
            <a:lstStyle/>
            <a:p>
              <a:r>
                <a:rPr lang="en-US" sz="1200" b="1" dirty="0"/>
                <a:t>Low Collective Action</a:t>
              </a:r>
            </a:p>
          </p:txBody>
        </p:sp>
        <p:sp>
          <p:nvSpPr>
            <p:cNvPr id="84" name="TextBox 83"/>
            <p:cNvSpPr txBox="1"/>
            <p:nvPr/>
          </p:nvSpPr>
          <p:spPr>
            <a:xfrm>
              <a:off x="2106705" y="2316252"/>
              <a:ext cx="1679388" cy="261610"/>
            </a:xfrm>
            <a:prstGeom prst="rect">
              <a:avLst/>
            </a:prstGeom>
            <a:noFill/>
          </p:spPr>
          <p:txBody>
            <a:bodyPr wrap="square" rtlCol="0">
              <a:spAutoFit/>
            </a:bodyPr>
            <a:lstStyle/>
            <a:p>
              <a:r>
                <a:rPr lang="en-US" sz="1100" b="1" dirty="0"/>
                <a:t>High Collective Action</a:t>
              </a:r>
            </a:p>
          </p:txBody>
        </p:sp>
      </p:grpSp>
      <p:grpSp>
        <p:nvGrpSpPr>
          <p:cNvPr id="85" name="Group 84"/>
          <p:cNvGrpSpPr/>
          <p:nvPr/>
        </p:nvGrpSpPr>
        <p:grpSpPr>
          <a:xfrm>
            <a:off x="7059705" y="3860446"/>
            <a:ext cx="1748118" cy="1111840"/>
            <a:chOff x="2037975" y="1466022"/>
            <a:chExt cx="1748118" cy="1111840"/>
          </a:xfrm>
        </p:grpSpPr>
        <p:cxnSp>
          <p:nvCxnSpPr>
            <p:cNvPr id="86" name="Straight Connector 85"/>
            <p:cNvCxnSpPr/>
            <p:nvPr/>
          </p:nvCxnSpPr>
          <p:spPr>
            <a:xfrm>
              <a:off x="2667000" y="1750121"/>
              <a:ext cx="0" cy="55347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2037975" y="1466022"/>
              <a:ext cx="1685365" cy="276999"/>
            </a:xfrm>
            <a:prstGeom prst="rect">
              <a:avLst/>
            </a:prstGeom>
            <a:noFill/>
          </p:spPr>
          <p:txBody>
            <a:bodyPr wrap="square" rtlCol="0">
              <a:spAutoFit/>
            </a:bodyPr>
            <a:lstStyle/>
            <a:p>
              <a:r>
                <a:rPr lang="en-US" sz="1200" b="1" dirty="0"/>
                <a:t>Low Collective Action</a:t>
              </a:r>
            </a:p>
          </p:txBody>
        </p:sp>
        <p:sp>
          <p:nvSpPr>
            <p:cNvPr id="88" name="TextBox 87"/>
            <p:cNvSpPr txBox="1"/>
            <p:nvPr/>
          </p:nvSpPr>
          <p:spPr>
            <a:xfrm>
              <a:off x="2106705" y="2316252"/>
              <a:ext cx="1679388" cy="261610"/>
            </a:xfrm>
            <a:prstGeom prst="rect">
              <a:avLst/>
            </a:prstGeom>
            <a:noFill/>
          </p:spPr>
          <p:txBody>
            <a:bodyPr wrap="square" rtlCol="0">
              <a:spAutoFit/>
            </a:bodyPr>
            <a:lstStyle/>
            <a:p>
              <a:r>
                <a:rPr lang="en-US" sz="1100" b="1" dirty="0"/>
                <a:t>High Collective Action</a:t>
              </a:r>
            </a:p>
          </p:txBody>
        </p:sp>
      </p:grpSp>
      <p:grpSp>
        <p:nvGrpSpPr>
          <p:cNvPr id="89" name="Group 88"/>
          <p:cNvGrpSpPr/>
          <p:nvPr/>
        </p:nvGrpSpPr>
        <p:grpSpPr>
          <a:xfrm>
            <a:off x="7052235" y="5087002"/>
            <a:ext cx="1748118" cy="1111840"/>
            <a:chOff x="2037975" y="1466022"/>
            <a:chExt cx="1748118" cy="1111840"/>
          </a:xfrm>
        </p:grpSpPr>
        <p:cxnSp>
          <p:nvCxnSpPr>
            <p:cNvPr id="90" name="Straight Connector 89"/>
            <p:cNvCxnSpPr/>
            <p:nvPr/>
          </p:nvCxnSpPr>
          <p:spPr>
            <a:xfrm>
              <a:off x="2667000" y="1750121"/>
              <a:ext cx="0" cy="55347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2037975" y="1466022"/>
              <a:ext cx="1685365" cy="276999"/>
            </a:xfrm>
            <a:prstGeom prst="rect">
              <a:avLst/>
            </a:prstGeom>
            <a:noFill/>
          </p:spPr>
          <p:txBody>
            <a:bodyPr wrap="square" rtlCol="0">
              <a:spAutoFit/>
            </a:bodyPr>
            <a:lstStyle/>
            <a:p>
              <a:r>
                <a:rPr lang="en-US" sz="1200" b="1" dirty="0"/>
                <a:t>Low Collective Action</a:t>
              </a:r>
            </a:p>
          </p:txBody>
        </p:sp>
        <p:sp>
          <p:nvSpPr>
            <p:cNvPr id="92" name="TextBox 91"/>
            <p:cNvSpPr txBox="1"/>
            <p:nvPr/>
          </p:nvSpPr>
          <p:spPr>
            <a:xfrm>
              <a:off x="2106705" y="2316252"/>
              <a:ext cx="1679388" cy="261610"/>
            </a:xfrm>
            <a:prstGeom prst="rect">
              <a:avLst/>
            </a:prstGeom>
            <a:noFill/>
          </p:spPr>
          <p:txBody>
            <a:bodyPr wrap="square" rtlCol="0">
              <a:spAutoFit/>
            </a:bodyPr>
            <a:lstStyle/>
            <a:p>
              <a:r>
                <a:rPr lang="en-US" sz="1100" b="1" dirty="0"/>
                <a:t>High Collective Action</a:t>
              </a:r>
            </a:p>
          </p:txBody>
        </p:sp>
      </p:grpSp>
      <p:grpSp>
        <p:nvGrpSpPr>
          <p:cNvPr id="93" name="Group 92"/>
          <p:cNvGrpSpPr/>
          <p:nvPr/>
        </p:nvGrpSpPr>
        <p:grpSpPr>
          <a:xfrm>
            <a:off x="5363882" y="2563107"/>
            <a:ext cx="1515035" cy="1111840"/>
            <a:chOff x="2037975" y="1466022"/>
            <a:chExt cx="1515035" cy="1111840"/>
          </a:xfrm>
        </p:grpSpPr>
        <p:cxnSp>
          <p:nvCxnSpPr>
            <p:cNvPr id="94" name="Straight Connector 93"/>
            <p:cNvCxnSpPr/>
            <p:nvPr/>
          </p:nvCxnSpPr>
          <p:spPr>
            <a:xfrm>
              <a:off x="2667000" y="1750121"/>
              <a:ext cx="0" cy="55347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037975" y="1466022"/>
              <a:ext cx="1515035" cy="276999"/>
            </a:xfrm>
            <a:prstGeom prst="rect">
              <a:avLst/>
            </a:prstGeom>
            <a:noFill/>
          </p:spPr>
          <p:txBody>
            <a:bodyPr wrap="square" rtlCol="0">
              <a:spAutoFit/>
            </a:bodyPr>
            <a:lstStyle/>
            <a:p>
              <a:r>
                <a:rPr lang="en-US" sz="1200" b="1" dirty="0"/>
                <a:t>Gradual Evolution</a:t>
              </a:r>
            </a:p>
          </p:txBody>
        </p:sp>
        <p:sp>
          <p:nvSpPr>
            <p:cNvPr id="96" name="TextBox 95"/>
            <p:cNvSpPr txBox="1"/>
            <p:nvPr/>
          </p:nvSpPr>
          <p:spPr>
            <a:xfrm>
              <a:off x="2106705" y="2316252"/>
              <a:ext cx="1438834" cy="261610"/>
            </a:xfrm>
            <a:prstGeom prst="rect">
              <a:avLst/>
            </a:prstGeom>
            <a:noFill/>
          </p:spPr>
          <p:txBody>
            <a:bodyPr wrap="square" rtlCol="0">
              <a:spAutoFit/>
            </a:bodyPr>
            <a:lstStyle/>
            <a:p>
              <a:r>
                <a:rPr lang="en-US" sz="1100" b="1" dirty="0"/>
                <a:t>Disruptive Change</a:t>
              </a:r>
            </a:p>
          </p:txBody>
        </p:sp>
      </p:grpSp>
      <p:grpSp>
        <p:nvGrpSpPr>
          <p:cNvPr id="97" name="Group 96"/>
          <p:cNvGrpSpPr/>
          <p:nvPr/>
        </p:nvGrpSpPr>
        <p:grpSpPr>
          <a:xfrm>
            <a:off x="5394511" y="3842920"/>
            <a:ext cx="1515035" cy="1111840"/>
            <a:chOff x="2037975" y="1466022"/>
            <a:chExt cx="1515035" cy="1111840"/>
          </a:xfrm>
        </p:grpSpPr>
        <p:cxnSp>
          <p:nvCxnSpPr>
            <p:cNvPr id="98" name="Straight Connector 97"/>
            <p:cNvCxnSpPr/>
            <p:nvPr/>
          </p:nvCxnSpPr>
          <p:spPr>
            <a:xfrm>
              <a:off x="2667000" y="1750121"/>
              <a:ext cx="0" cy="55347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2037975" y="1466022"/>
              <a:ext cx="1515035" cy="276999"/>
            </a:xfrm>
            <a:prstGeom prst="rect">
              <a:avLst/>
            </a:prstGeom>
            <a:noFill/>
          </p:spPr>
          <p:txBody>
            <a:bodyPr wrap="square" rtlCol="0">
              <a:spAutoFit/>
            </a:bodyPr>
            <a:lstStyle/>
            <a:p>
              <a:r>
                <a:rPr lang="en-US" sz="1200" b="1" dirty="0"/>
                <a:t>Gradual Evolution</a:t>
              </a:r>
            </a:p>
          </p:txBody>
        </p:sp>
        <p:sp>
          <p:nvSpPr>
            <p:cNvPr id="100" name="TextBox 99"/>
            <p:cNvSpPr txBox="1"/>
            <p:nvPr/>
          </p:nvSpPr>
          <p:spPr>
            <a:xfrm>
              <a:off x="2106705" y="2316252"/>
              <a:ext cx="1438834" cy="261610"/>
            </a:xfrm>
            <a:prstGeom prst="rect">
              <a:avLst/>
            </a:prstGeom>
            <a:noFill/>
          </p:spPr>
          <p:txBody>
            <a:bodyPr wrap="square" rtlCol="0">
              <a:spAutoFit/>
            </a:bodyPr>
            <a:lstStyle/>
            <a:p>
              <a:r>
                <a:rPr lang="en-US" sz="1100" b="1" dirty="0"/>
                <a:t>Disruptive Change</a:t>
              </a:r>
            </a:p>
          </p:txBody>
        </p:sp>
      </p:grpSp>
      <p:grpSp>
        <p:nvGrpSpPr>
          <p:cNvPr id="101" name="Group 100"/>
          <p:cNvGrpSpPr/>
          <p:nvPr/>
        </p:nvGrpSpPr>
        <p:grpSpPr>
          <a:xfrm>
            <a:off x="5394511" y="5096257"/>
            <a:ext cx="1515035" cy="1111840"/>
            <a:chOff x="2037975" y="1466022"/>
            <a:chExt cx="1515035" cy="1111840"/>
          </a:xfrm>
        </p:grpSpPr>
        <p:cxnSp>
          <p:nvCxnSpPr>
            <p:cNvPr id="102" name="Straight Connector 101"/>
            <p:cNvCxnSpPr/>
            <p:nvPr/>
          </p:nvCxnSpPr>
          <p:spPr>
            <a:xfrm>
              <a:off x="2667000" y="1750121"/>
              <a:ext cx="0" cy="55347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2037975" y="1466022"/>
              <a:ext cx="1515035" cy="276999"/>
            </a:xfrm>
            <a:prstGeom prst="rect">
              <a:avLst/>
            </a:prstGeom>
            <a:noFill/>
          </p:spPr>
          <p:txBody>
            <a:bodyPr wrap="square" rtlCol="0">
              <a:spAutoFit/>
            </a:bodyPr>
            <a:lstStyle/>
            <a:p>
              <a:r>
                <a:rPr lang="en-US" sz="1200" b="1" dirty="0"/>
                <a:t>Gradual Evolution</a:t>
              </a:r>
            </a:p>
          </p:txBody>
        </p:sp>
        <p:sp>
          <p:nvSpPr>
            <p:cNvPr id="104" name="TextBox 103"/>
            <p:cNvSpPr txBox="1"/>
            <p:nvPr/>
          </p:nvSpPr>
          <p:spPr>
            <a:xfrm>
              <a:off x="2106705" y="2316252"/>
              <a:ext cx="1438834" cy="261610"/>
            </a:xfrm>
            <a:prstGeom prst="rect">
              <a:avLst/>
            </a:prstGeom>
            <a:noFill/>
          </p:spPr>
          <p:txBody>
            <a:bodyPr wrap="square" rtlCol="0">
              <a:spAutoFit/>
            </a:bodyPr>
            <a:lstStyle/>
            <a:p>
              <a:r>
                <a:rPr lang="en-US" sz="1100" b="1" dirty="0"/>
                <a:t>Disruptive Change</a:t>
              </a:r>
            </a:p>
          </p:txBody>
        </p:sp>
      </p:grpSp>
      <p:grpSp>
        <p:nvGrpSpPr>
          <p:cNvPr id="105" name="Group 104"/>
          <p:cNvGrpSpPr/>
          <p:nvPr/>
        </p:nvGrpSpPr>
        <p:grpSpPr>
          <a:xfrm>
            <a:off x="3693457" y="2465536"/>
            <a:ext cx="1515035" cy="1316813"/>
            <a:chOff x="2093258" y="1358893"/>
            <a:chExt cx="1515035" cy="1316813"/>
          </a:xfrm>
        </p:grpSpPr>
        <p:cxnSp>
          <p:nvCxnSpPr>
            <p:cNvPr id="106" name="Straight Connector 105"/>
            <p:cNvCxnSpPr/>
            <p:nvPr/>
          </p:nvCxnSpPr>
          <p:spPr>
            <a:xfrm>
              <a:off x="2667000" y="1750121"/>
              <a:ext cx="0" cy="55347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2093258" y="1358893"/>
              <a:ext cx="1515035" cy="430887"/>
            </a:xfrm>
            <a:prstGeom prst="rect">
              <a:avLst/>
            </a:prstGeom>
            <a:noFill/>
          </p:spPr>
          <p:txBody>
            <a:bodyPr wrap="square" rtlCol="0">
              <a:spAutoFit/>
            </a:bodyPr>
            <a:lstStyle/>
            <a:p>
              <a:r>
                <a:rPr lang="en-US" sz="1100" b="1" dirty="0"/>
                <a:t>Low Affordability Near Transit</a:t>
              </a:r>
            </a:p>
          </p:txBody>
        </p:sp>
        <p:sp>
          <p:nvSpPr>
            <p:cNvPr id="108" name="TextBox 107"/>
            <p:cNvSpPr txBox="1"/>
            <p:nvPr/>
          </p:nvSpPr>
          <p:spPr>
            <a:xfrm>
              <a:off x="2106705" y="2244819"/>
              <a:ext cx="1438834" cy="430887"/>
            </a:xfrm>
            <a:prstGeom prst="rect">
              <a:avLst/>
            </a:prstGeom>
            <a:noFill/>
          </p:spPr>
          <p:txBody>
            <a:bodyPr wrap="square" rtlCol="0">
              <a:spAutoFit/>
            </a:bodyPr>
            <a:lstStyle/>
            <a:p>
              <a:r>
                <a:rPr lang="en-US" sz="1100" b="1" dirty="0"/>
                <a:t>High Affordability Near Transit</a:t>
              </a:r>
            </a:p>
          </p:txBody>
        </p:sp>
      </p:grpSp>
      <p:grpSp>
        <p:nvGrpSpPr>
          <p:cNvPr id="109" name="Group 108"/>
          <p:cNvGrpSpPr/>
          <p:nvPr/>
        </p:nvGrpSpPr>
        <p:grpSpPr>
          <a:xfrm>
            <a:off x="3668804" y="3772409"/>
            <a:ext cx="1515035" cy="1316813"/>
            <a:chOff x="2093258" y="1358893"/>
            <a:chExt cx="1515035" cy="1316813"/>
          </a:xfrm>
        </p:grpSpPr>
        <p:cxnSp>
          <p:nvCxnSpPr>
            <p:cNvPr id="110" name="Straight Connector 109"/>
            <p:cNvCxnSpPr/>
            <p:nvPr/>
          </p:nvCxnSpPr>
          <p:spPr>
            <a:xfrm>
              <a:off x="2667000" y="1750121"/>
              <a:ext cx="0" cy="55347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2093258" y="1358893"/>
              <a:ext cx="1515035" cy="430887"/>
            </a:xfrm>
            <a:prstGeom prst="rect">
              <a:avLst/>
            </a:prstGeom>
            <a:noFill/>
          </p:spPr>
          <p:txBody>
            <a:bodyPr wrap="square" rtlCol="0">
              <a:spAutoFit/>
            </a:bodyPr>
            <a:lstStyle/>
            <a:p>
              <a:r>
                <a:rPr lang="en-US" sz="1100" b="1" dirty="0"/>
                <a:t>Low Affordability Near Transit</a:t>
              </a:r>
            </a:p>
          </p:txBody>
        </p:sp>
        <p:sp>
          <p:nvSpPr>
            <p:cNvPr id="112" name="TextBox 111"/>
            <p:cNvSpPr txBox="1"/>
            <p:nvPr/>
          </p:nvSpPr>
          <p:spPr>
            <a:xfrm>
              <a:off x="2106705" y="2244819"/>
              <a:ext cx="1438834" cy="430887"/>
            </a:xfrm>
            <a:prstGeom prst="rect">
              <a:avLst/>
            </a:prstGeom>
            <a:noFill/>
          </p:spPr>
          <p:txBody>
            <a:bodyPr wrap="square" rtlCol="0">
              <a:spAutoFit/>
            </a:bodyPr>
            <a:lstStyle/>
            <a:p>
              <a:r>
                <a:rPr lang="en-US" sz="1100" b="1" dirty="0"/>
                <a:t>High Affordability Near Transit</a:t>
              </a:r>
            </a:p>
          </p:txBody>
        </p:sp>
      </p:grpSp>
      <p:grpSp>
        <p:nvGrpSpPr>
          <p:cNvPr id="113" name="Group 112"/>
          <p:cNvGrpSpPr/>
          <p:nvPr/>
        </p:nvGrpSpPr>
        <p:grpSpPr>
          <a:xfrm>
            <a:off x="3690497" y="5071927"/>
            <a:ext cx="1515035" cy="1357747"/>
            <a:chOff x="2065645" y="1119700"/>
            <a:chExt cx="1515035" cy="1357747"/>
          </a:xfrm>
        </p:grpSpPr>
        <p:sp>
          <p:nvSpPr>
            <p:cNvPr id="115" name="TextBox 114"/>
            <p:cNvSpPr txBox="1"/>
            <p:nvPr/>
          </p:nvSpPr>
          <p:spPr>
            <a:xfrm>
              <a:off x="2065645" y="1119700"/>
              <a:ext cx="1515035" cy="430887"/>
            </a:xfrm>
            <a:prstGeom prst="rect">
              <a:avLst/>
            </a:prstGeom>
            <a:noFill/>
          </p:spPr>
          <p:txBody>
            <a:bodyPr wrap="square" rtlCol="0">
              <a:spAutoFit/>
            </a:bodyPr>
            <a:lstStyle/>
            <a:p>
              <a:r>
                <a:rPr lang="en-US" sz="1100" b="1" dirty="0"/>
                <a:t>Low Affordability Near Transit</a:t>
              </a:r>
            </a:p>
          </p:txBody>
        </p:sp>
        <p:sp>
          <p:nvSpPr>
            <p:cNvPr id="116" name="TextBox 115"/>
            <p:cNvSpPr txBox="1"/>
            <p:nvPr/>
          </p:nvSpPr>
          <p:spPr>
            <a:xfrm>
              <a:off x="2103746" y="2046560"/>
              <a:ext cx="1438834" cy="430887"/>
            </a:xfrm>
            <a:prstGeom prst="rect">
              <a:avLst/>
            </a:prstGeom>
            <a:noFill/>
          </p:spPr>
          <p:txBody>
            <a:bodyPr wrap="square" rtlCol="0">
              <a:spAutoFit/>
            </a:bodyPr>
            <a:lstStyle/>
            <a:p>
              <a:r>
                <a:rPr lang="en-US" sz="1100" b="1" dirty="0"/>
                <a:t>High Affordability Near Transit</a:t>
              </a:r>
            </a:p>
          </p:txBody>
        </p:sp>
      </p:grpSp>
      <p:grpSp>
        <p:nvGrpSpPr>
          <p:cNvPr id="117" name="Group 116"/>
          <p:cNvGrpSpPr/>
          <p:nvPr/>
        </p:nvGrpSpPr>
        <p:grpSpPr>
          <a:xfrm>
            <a:off x="2057400" y="2587556"/>
            <a:ext cx="1515035" cy="1076501"/>
            <a:chOff x="2093259" y="1581561"/>
            <a:chExt cx="1515035" cy="1076501"/>
          </a:xfrm>
        </p:grpSpPr>
        <p:cxnSp>
          <p:nvCxnSpPr>
            <p:cNvPr id="118" name="Straight Connector 117"/>
            <p:cNvCxnSpPr/>
            <p:nvPr/>
          </p:nvCxnSpPr>
          <p:spPr>
            <a:xfrm>
              <a:off x="2667000" y="1827782"/>
              <a:ext cx="0" cy="55347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2093259" y="1581561"/>
              <a:ext cx="1515035" cy="261610"/>
            </a:xfrm>
            <a:prstGeom prst="rect">
              <a:avLst/>
            </a:prstGeom>
            <a:noFill/>
          </p:spPr>
          <p:txBody>
            <a:bodyPr wrap="square" rtlCol="0">
              <a:spAutoFit/>
            </a:bodyPr>
            <a:lstStyle/>
            <a:p>
              <a:r>
                <a:rPr lang="en-US" sz="1100" b="1" dirty="0"/>
                <a:t>Suburbanization</a:t>
              </a:r>
            </a:p>
          </p:txBody>
        </p:sp>
        <p:sp>
          <p:nvSpPr>
            <p:cNvPr id="120" name="TextBox 119"/>
            <p:cNvSpPr txBox="1"/>
            <p:nvPr/>
          </p:nvSpPr>
          <p:spPr>
            <a:xfrm>
              <a:off x="2169459" y="2396452"/>
              <a:ext cx="1107141" cy="261610"/>
            </a:xfrm>
            <a:prstGeom prst="rect">
              <a:avLst/>
            </a:prstGeom>
            <a:noFill/>
          </p:spPr>
          <p:txBody>
            <a:bodyPr wrap="square" rtlCol="0">
              <a:spAutoFit/>
            </a:bodyPr>
            <a:lstStyle/>
            <a:p>
              <a:r>
                <a:rPr lang="en-US" sz="1100" b="1" dirty="0"/>
                <a:t>Urbanization</a:t>
              </a:r>
              <a:endParaRPr lang="en-US" sz="1200" b="1" dirty="0"/>
            </a:p>
          </p:txBody>
        </p:sp>
      </p:grpSp>
      <p:grpSp>
        <p:nvGrpSpPr>
          <p:cNvPr id="121" name="Group 120"/>
          <p:cNvGrpSpPr/>
          <p:nvPr/>
        </p:nvGrpSpPr>
        <p:grpSpPr>
          <a:xfrm>
            <a:off x="2066364" y="3860446"/>
            <a:ext cx="1515035" cy="1076501"/>
            <a:chOff x="2093259" y="1581561"/>
            <a:chExt cx="1515035" cy="1076501"/>
          </a:xfrm>
        </p:grpSpPr>
        <p:cxnSp>
          <p:nvCxnSpPr>
            <p:cNvPr id="122" name="Straight Connector 121"/>
            <p:cNvCxnSpPr/>
            <p:nvPr/>
          </p:nvCxnSpPr>
          <p:spPr>
            <a:xfrm>
              <a:off x="2667000" y="1827782"/>
              <a:ext cx="0" cy="55347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2093259" y="1581561"/>
              <a:ext cx="1515035" cy="261610"/>
            </a:xfrm>
            <a:prstGeom prst="rect">
              <a:avLst/>
            </a:prstGeom>
            <a:noFill/>
          </p:spPr>
          <p:txBody>
            <a:bodyPr wrap="square" rtlCol="0">
              <a:spAutoFit/>
            </a:bodyPr>
            <a:lstStyle/>
            <a:p>
              <a:r>
                <a:rPr lang="en-US" sz="1100" b="1" dirty="0"/>
                <a:t>Suburbanization</a:t>
              </a:r>
              <a:endParaRPr lang="en-US" sz="1200" b="1" dirty="0"/>
            </a:p>
          </p:txBody>
        </p:sp>
        <p:sp>
          <p:nvSpPr>
            <p:cNvPr id="124" name="TextBox 123"/>
            <p:cNvSpPr txBox="1"/>
            <p:nvPr/>
          </p:nvSpPr>
          <p:spPr>
            <a:xfrm>
              <a:off x="2169459" y="2396452"/>
              <a:ext cx="1107141" cy="261610"/>
            </a:xfrm>
            <a:prstGeom prst="rect">
              <a:avLst/>
            </a:prstGeom>
            <a:noFill/>
          </p:spPr>
          <p:txBody>
            <a:bodyPr wrap="square" rtlCol="0">
              <a:spAutoFit/>
            </a:bodyPr>
            <a:lstStyle/>
            <a:p>
              <a:r>
                <a:rPr lang="en-US" sz="1100" b="1" dirty="0"/>
                <a:t>Urbanization</a:t>
              </a:r>
              <a:endParaRPr lang="en-US" sz="1200" b="1" dirty="0"/>
            </a:p>
          </p:txBody>
        </p:sp>
      </p:grpSp>
      <p:grpSp>
        <p:nvGrpSpPr>
          <p:cNvPr id="125" name="Group 124"/>
          <p:cNvGrpSpPr/>
          <p:nvPr/>
        </p:nvGrpSpPr>
        <p:grpSpPr>
          <a:xfrm>
            <a:off x="2093259" y="5156686"/>
            <a:ext cx="1515035" cy="1133573"/>
            <a:chOff x="2093259" y="1581561"/>
            <a:chExt cx="1515035" cy="1133573"/>
          </a:xfrm>
        </p:grpSpPr>
        <p:cxnSp>
          <p:nvCxnSpPr>
            <p:cNvPr id="126" name="Straight Connector 125"/>
            <p:cNvCxnSpPr/>
            <p:nvPr/>
          </p:nvCxnSpPr>
          <p:spPr>
            <a:xfrm>
              <a:off x="2667000" y="1900049"/>
              <a:ext cx="0" cy="55347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2093259" y="1581561"/>
              <a:ext cx="1515035" cy="261610"/>
            </a:xfrm>
            <a:prstGeom prst="rect">
              <a:avLst/>
            </a:prstGeom>
            <a:noFill/>
          </p:spPr>
          <p:txBody>
            <a:bodyPr wrap="square" rtlCol="0">
              <a:spAutoFit/>
            </a:bodyPr>
            <a:lstStyle/>
            <a:p>
              <a:r>
                <a:rPr lang="en-US" sz="1100" b="1" dirty="0"/>
                <a:t>Suburbanization</a:t>
              </a:r>
              <a:endParaRPr lang="en-US" sz="1200" b="1" dirty="0"/>
            </a:p>
          </p:txBody>
        </p:sp>
        <p:sp>
          <p:nvSpPr>
            <p:cNvPr id="128" name="TextBox 127"/>
            <p:cNvSpPr txBox="1"/>
            <p:nvPr/>
          </p:nvSpPr>
          <p:spPr>
            <a:xfrm>
              <a:off x="2169459" y="2453524"/>
              <a:ext cx="1107141" cy="261610"/>
            </a:xfrm>
            <a:prstGeom prst="rect">
              <a:avLst/>
            </a:prstGeom>
            <a:noFill/>
          </p:spPr>
          <p:txBody>
            <a:bodyPr wrap="square" rtlCol="0">
              <a:spAutoFit/>
            </a:bodyPr>
            <a:lstStyle/>
            <a:p>
              <a:r>
                <a:rPr lang="en-US" sz="1100" b="1" dirty="0"/>
                <a:t>Urbanization</a:t>
              </a:r>
              <a:endParaRPr lang="en-US" sz="1200" b="1" dirty="0"/>
            </a:p>
          </p:txBody>
        </p:sp>
      </p:grpSp>
      <p:cxnSp>
        <p:nvCxnSpPr>
          <p:cNvPr id="22" name="Straight Connector 21"/>
          <p:cNvCxnSpPr/>
          <p:nvPr/>
        </p:nvCxnSpPr>
        <p:spPr>
          <a:xfrm>
            <a:off x="1905000" y="1052899"/>
            <a:ext cx="0" cy="552374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29" name="Group 128"/>
          <p:cNvGrpSpPr/>
          <p:nvPr/>
        </p:nvGrpSpPr>
        <p:grpSpPr>
          <a:xfrm>
            <a:off x="263606" y="1355378"/>
            <a:ext cx="1581480" cy="555954"/>
            <a:chOff x="358773" y="3121292"/>
            <a:chExt cx="2848480" cy="555954"/>
          </a:xfrm>
        </p:grpSpPr>
        <p:pic>
          <p:nvPicPr>
            <p:cNvPr id="130" name="Picture 129"/>
            <p:cNvPicPr>
              <a:picLocks noChangeAspect="1"/>
            </p:cNvPicPr>
            <p:nvPr/>
          </p:nvPicPr>
          <p:blipFill rotWithShape="1">
            <a:blip r:embed="rId3" cstate="print">
              <a:extLst>
                <a:ext uri="{BEBA8EAE-BF5A-486C-A8C5-ECC9F3942E4B}">
                  <a14:imgProps xmlns:a14="http://schemas.microsoft.com/office/drawing/2010/main">
                    <a14:imgLayer r:embed="rId4">
                      <a14:imgEffect>
                        <a14:artisticLightScreen/>
                      </a14:imgEffect>
                    </a14:imgLayer>
                  </a14:imgProps>
                </a:ext>
                <a:ext uri="{28A0092B-C50C-407E-A947-70E740481C1C}">
                  <a14:useLocalDpi xmlns:a14="http://schemas.microsoft.com/office/drawing/2010/main" val="0"/>
                </a:ext>
              </a:extLst>
            </a:blip>
            <a:srcRect l="-100" t="27873" r="100" b="43111"/>
            <a:stretch/>
          </p:blipFill>
          <p:spPr>
            <a:xfrm>
              <a:off x="570219" y="3121292"/>
              <a:ext cx="2483654" cy="555954"/>
            </a:xfrm>
            <a:prstGeom prst="rect">
              <a:avLst/>
            </a:prstGeom>
          </p:spPr>
        </p:pic>
        <p:sp>
          <p:nvSpPr>
            <p:cNvPr id="131" name="Rectangle 130"/>
            <p:cNvSpPr/>
            <p:nvPr/>
          </p:nvSpPr>
          <p:spPr>
            <a:xfrm>
              <a:off x="358773" y="3257257"/>
              <a:ext cx="2848480" cy="240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772" tIns="60885" rIns="121772" bIns="60885" rtlCol="0" anchor="ctr"/>
            <a:lstStyle/>
            <a:p>
              <a:pPr algn="ctr"/>
              <a:r>
                <a:rPr lang="en-US" sz="1400" dirty="0">
                  <a:effectLst>
                    <a:glow rad="101600">
                      <a:schemeClr val="tx1">
                        <a:alpha val="60000"/>
                      </a:schemeClr>
                    </a:glow>
                  </a:effectLst>
                </a:rPr>
                <a:t>MetroFuture</a:t>
              </a:r>
            </a:p>
          </p:txBody>
        </p:sp>
      </p:grpSp>
      <p:grpSp>
        <p:nvGrpSpPr>
          <p:cNvPr id="132" name="Group 131"/>
          <p:cNvGrpSpPr/>
          <p:nvPr/>
        </p:nvGrpSpPr>
        <p:grpSpPr>
          <a:xfrm>
            <a:off x="332831" y="2516226"/>
            <a:ext cx="1512255" cy="557784"/>
            <a:chOff x="273356" y="3333797"/>
            <a:chExt cx="2587625" cy="626514"/>
          </a:xfrm>
        </p:grpSpPr>
        <p:pic>
          <p:nvPicPr>
            <p:cNvPr id="133" name="Picture 2" descr="Image result for joseph abboud factor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2982" b="-340"/>
            <a:stretch/>
          </p:blipFill>
          <p:spPr bwMode="auto">
            <a:xfrm>
              <a:off x="320500" y="3333797"/>
              <a:ext cx="2462005" cy="626514"/>
            </a:xfrm>
            <a:prstGeom prst="rect">
              <a:avLst/>
            </a:prstGeom>
            <a:noFill/>
            <a:extLst>
              <a:ext uri="{909E8E84-426E-40DD-AFC4-6F175D3DCCD1}">
                <a14:hiddenFill xmlns:a14="http://schemas.microsoft.com/office/drawing/2010/main">
                  <a:solidFill>
                    <a:srgbClr val="FFFFFF"/>
                  </a:solidFill>
                </a14:hiddenFill>
              </a:ext>
            </a:extLst>
          </p:spPr>
        </p:pic>
        <p:sp>
          <p:nvSpPr>
            <p:cNvPr id="134" name="Rectangle 133"/>
            <p:cNvSpPr/>
            <p:nvPr/>
          </p:nvSpPr>
          <p:spPr>
            <a:xfrm>
              <a:off x="273356" y="3484454"/>
              <a:ext cx="2587625" cy="323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effectLst>
                    <a:glow rad="101600">
                      <a:schemeClr val="tx1">
                        <a:alpha val="60000"/>
                      </a:schemeClr>
                    </a:glow>
                  </a:effectLst>
                </a:rPr>
                <a:t>Business as Usual</a:t>
              </a:r>
            </a:p>
          </p:txBody>
        </p:sp>
      </p:grpSp>
      <p:grpSp>
        <p:nvGrpSpPr>
          <p:cNvPr id="135" name="Group 134"/>
          <p:cNvGrpSpPr/>
          <p:nvPr/>
        </p:nvGrpSpPr>
        <p:grpSpPr>
          <a:xfrm>
            <a:off x="332832" y="3823404"/>
            <a:ext cx="1491236" cy="557784"/>
            <a:chOff x="223126" y="4359125"/>
            <a:chExt cx="2837677" cy="557784"/>
          </a:xfrm>
        </p:grpSpPr>
        <p:pic>
          <p:nvPicPr>
            <p:cNvPr id="136" name="Picture 135"/>
            <p:cNvPicPr>
              <a:picLocks noChangeAspect="1"/>
            </p:cNvPicPr>
            <p:nvPr/>
          </p:nvPicPr>
          <p:blipFill rotWithShape="1">
            <a:blip r:embed="rId6">
              <a:extLst>
                <a:ext uri="{28A0092B-C50C-407E-A947-70E740481C1C}">
                  <a14:useLocalDpi xmlns:a14="http://schemas.microsoft.com/office/drawing/2010/main" val="0"/>
                </a:ext>
              </a:extLst>
            </a:blip>
            <a:srcRect l="7" t="47631" r="-7" b="35567"/>
            <a:stretch/>
          </p:blipFill>
          <p:spPr>
            <a:xfrm>
              <a:off x="223126" y="4359125"/>
              <a:ext cx="2837677" cy="557784"/>
            </a:xfrm>
            <a:prstGeom prst="rect">
              <a:avLst/>
            </a:prstGeom>
          </p:spPr>
        </p:pic>
        <p:sp>
          <p:nvSpPr>
            <p:cNvPr id="137" name="Rectangle 136"/>
            <p:cNvSpPr/>
            <p:nvPr/>
          </p:nvSpPr>
          <p:spPr>
            <a:xfrm>
              <a:off x="342900" y="4388384"/>
              <a:ext cx="2603500" cy="417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effectLst>
                    <a:glow rad="101600">
                      <a:schemeClr val="tx1">
                        <a:alpha val="60000"/>
                      </a:schemeClr>
                    </a:glow>
                  </a:effectLst>
                </a:rPr>
                <a:t>Innovation Acceleration</a:t>
              </a:r>
            </a:p>
          </p:txBody>
        </p:sp>
      </p:grpSp>
      <p:grpSp>
        <p:nvGrpSpPr>
          <p:cNvPr id="138" name="Group 137"/>
          <p:cNvGrpSpPr/>
          <p:nvPr/>
        </p:nvGrpSpPr>
        <p:grpSpPr>
          <a:xfrm>
            <a:off x="358589" y="5080486"/>
            <a:ext cx="1428486" cy="611255"/>
            <a:chOff x="367935" y="2005262"/>
            <a:chExt cx="2614913" cy="611255"/>
          </a:xfrm>
        </p:grpSpPr>
        <p:pic>
          <p:nvPicPr>
            <p:cNvPr id="139" name="Picture 8" descr="Image result for boston floodi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940" t="34011" r="32437" b="46031"/>
            <a:stretch/>
          </p:blipFill>
          <p:spPr bwMode="auto">
            <a:xfrm>
              <a:off x="367935" y="2031998"/>
              <a:ext cx="2528062" cy="557784"/>
            </a:xfrm>
            <a:prstGeom prst="rect">
              <a:avLst/>
            </a:prstGeom>
            <a:noFill/>
            <a:extLst>
              <a:ext uri="{909E8E84-426E-40DD-AFC4-6F175D3DCCD1}">
                <a14:hiddenFill xmlns:a14="http://schemas.microsoft.com/office/drawing/2010/main">
                  <a:solidFill>
                    <a:srgbClr val="FFFFFF"/>
                  </a:solidFill>
                </a14:hiddenFill>
              </a:ext>
            </a:extLst>
          </p:spPr>
        </p:pic>
        <p:sp>
          <p:nvSpPr>
            <p:cNvPr id="140" name="Rectangle 139"/>
            <p:cNvSpPr/>
            <p:nvPr/>
          </p:nvSpPr>
          <p:spPr>
            <a:xfrm>
              <a:off x="426974" y="2005262"/>
              <a:ext cx="2555874" cy="611255"/>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lIns="91427" tIns="45713" rIns="91427" bIns="45713" rtlCol="0" anchor="ctr"/>
            <a:lstStyle/>
            <a:p>
              <a:pPr algn="ctr"/>
              <a:r>
                <a:rPr lang="en-US" sz="1400" dirty="0">
                  <a:effectLst>
                    <a:glow rad="101600">
                      <a:schemeClr val="tx2">
                        <a:alpha val="60000"/>
                      </a:schemeClr>
                    </a:glow>
                  </a:effectLst>
                </a:rPr>
                <a:t>Climate Responsive</a:t>
              </a:r>
            </a:p>
          </p:txBody>
        </p:sp>
      </p:grpSp>
      <p:sp>
        <p:nvSpPr>
          <p:cNvPr id="25" name="Oval 24"/>
          <p:cNvSpPr/>
          <p:nvPr/>
        </p:nvSpPr>
        <p:spPr>
          <a:xfrm>
            <a:off x="2578608" y="1880086"/>
            <a:ext cx="164592" cy="164592"/>
          </a:xfrm>
          <a:prstGeom prst="ellipse">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p:cNvSpPr/>
          <p:nvPr/>
        </p:nvSpPr>
        <p:spPr>
          <a:xfrm>
            <a:off x="2548845" y="2881698"/>
            <a:ext cx="164592" cy="164592"/>
          </a:xfrm>
          <a:prstGeom prst="ellipse">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142"/>
          <p:cNvSpPr/>
          <p:nvPr/>
        </p:nvSpPr>
        <p:spPr>
          <a:xfrm>
            <a:off x="2543308" y="4275782"/>
            <a:ext cx="164592" cy="164592"/>
          </a:xfrm>
          <a:prstGeom prst="ellipse">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143"/>
          <p:cNvSpPr/>
          <p:nvPr/>
        </p:nvSpPr>
        <p:spPr>
          <a:xfrm>
            <a:off x="2584704" y="5892265"/>
            <a:ext cx="164592" cy="164592"/>
          </a:xfrm>
          <a:prstGeom prst="ellipse">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144"/>
          <p:cNvSpPr/>
          <p:nvPr/>
        </p:nvSpPr>
        <p:spPr>
          <a:xfrm>
            <a:off x="4184903" y="2858494"/>
            <a:ext cx="164592" cy="16459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145"/>
          <p:cNvSpPr/>
          <p:nvPr/>
        </p:nvSpPr>
        <p:spPr>
          <a:xfrm>
            <a:off x="4160250" y="4358078"/>
            <a:ext cx="164592" cy="16459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Oval 146"/>
          <p:cNvSpPr/>
          <p:nvPr/>
        </p:nvSpPr>
        <p:spPr>
          <a:xfrm>
            <a:off x="4183148" y="5708479"/>
            <a:ext cx="164592" cy="16459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Oval 147"/>
          <p:cNvSpPr/>
          <p:nvPr/>
        </p:nvSpPr>
        <p:spPr>
          <a:xfrm>
            <a:off x="4183148" y="1896022"/>
            <a:ext cx="164592" cy="16459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148"/>
          <p:cNvSpPr/>
          <p:nvPr/>
        </p:nvSpPr>
        <p:spPr>
          <a:xfrm>
            <a:off x="5910611" y="1816608"/>
            <a:ext cx="164592" cy="164592"/>
          </a:xfrm>
          <a:prstGeom prst="ellipse">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Oval 149"/>
          <p:cNvSpPr/>
          <p:nvPr/>
        </p:nvSpPr>
        <p:spPr>
          <a:xfrm>
            <a:off x="5910611" y="2794486"/>
            <a:ext cx="164592" cy="164592"/>
          </a:xfrm>
          <a:prstGeom prst="ellipse">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Oval 150"/>
          <p:cNvSpPr/>
          <p:nvPr/>
        </p:nvSpPr>
        <p:spPr>
          <a:xfrm>
            <a:off x="5941240" y="4546084"/>
            <a:ext cx="164592" cy="164592"/>
          </a:xfrm>
          <a:prstGeom prst="ellipse">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Oval 151"/>
          <p:cNvSpPr/>
          <p:nvPr/>
        </p:nvSpPr>
        <p:spPr>
          <a:xfrm>
            <a:off x="5941824" y="5596298"/>
            <a:ext cx="164592" cy="164592"/>
          </a:xfrm>
          <a:prstGeom prst="ellipse">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Oval 152"/>
          <p:cNvSpPr/>
          <p:nvPr/>
        </p:nvSpPr>
        <p:spPr>
          <a:xfrm>
            <a:off x="7637811" y="1911332"/>
            <a:ext cx="164592" cy="164592"/>
          </a:xfrm>
          <a:prstGeom prst="ellipse">
            <a:avLst/>
          </a:prstGeom>
          <a:solidFill>
            <a:srgbClr val="249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Oval 153"/>
          <p:cNvSpPr/>
          <p:nvPr/>
        </p:nvSpPr>
        <p:spPr>
          <a:xfrm>
            <a:off x="7607808" y="2840106"/>
            <a:ext cx="164592" cy="164592"/>
          </a:xfrm>
          <a:prstGeom prst="ellipse">
            <a:avLst/>
          </a:prstGeom>
          <a:solidFill>
            <a:srgbClr val="249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Oval 154"/>
          <p:cNvSpPr/>
          <p:nvPr/>
        </p:nvSpPr>
        <p:spPr>
          <a:xfrm>
            <a:off x="7608338" y="4321460"/>
            <a:ext cx="164592" cy="164592"/>
          </a:xfrm>
          <a:prstGeom prst="ellipse">
            <a:avLst/>
          </a:prstGeom>
          <a:solidFill>
            <a:srgbClr val="249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Oval 155"/>
          <p:cNvSpPr/>
          <p:nvPr/>
        </p:nvSpPr>
        <p:spPr>
          <a:xfrm>
            <a:off x="7608338" y="5787018"/>
            <a:ext cx="164592" cy="164592"/>
          </a:xfrm>
          <a:prstGeom prst="ellipse">
            <a:avLst/>
          </a:prstGeom>
          <a:solidFill>
            <a:srgbClr val="249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extBox 157"/>
          <p:cNvSpPr txBox="1"/>
          <p:nvPr/>
        </p:nvSpPr>
        <p:spPr>
          <a:xfrm>
            <a:off x="304800" y="1947412"/>
            <a:ext cx="1491237" cy="484813"/>
          </a:xfrm>
          <a:prstGeom prst="rect">
            <a:avLst/>
          </a:prstGeom>
          <a:noFill/>
        </p:spPr>
        <p:txBody>
          <a:bodyPr wrap="square" lIns="68644" tIns="34322" rIns="68644" bIns="34322" rtlCol="0">
            <a:spAutoFit/>
          </a:bodyPr>
          <a:lstStyle/>
          <a:p>
            <a:r>
              <a:rPr lang="en-US" sz="900" b="1" dirty="0"/>
              <a:t>Boston MPO vision for compact, sustainable growth.</a:t>
            </a:r>
          </a:p>
        </p:txBody>
      </p:sp>
      <p:sp>
        <p:nvSpPr>
          <p:cNvPr id="159" name="TextBox 158"/>
          <p:cNvSpPr txBox="1"/>
          <p:nvPr/>
        </p:nvSpPr>
        <p:spPr>
          <a:xfrm>
            <a:off x="332830" y="3105382"/>
            <a:ext cx="1491237" cy="623312"/>
          </a:xfrm>
          <a:prstGeom prst="rect">
            <a:avLst/>
          </a:prstGeom>
          <a:noFill/>
        </p:spPr>
        <p:txBody>
          <a:bodyPr wrap="square" lIns="68644" tIns="34322" rIns="68644" bIns="34322" rtlCol="0">
            <a:spAutoFit/>
          </a:bodyPr>
          <a:lstStyle/>
          <a:p>
            <a:r>
              <a:rPr lang="en-US" sz="900" b="1" dirty="0"/>
              <a:t>Low and moderate income households are choosing to live in more affordable suburbs &amp; Gateway Cities</a:t>
            </a:r>
          </a:p>
        </p:txBody>
      </p:sp>
      <p:sp>
        <p:nvSpPr>
          <p:cNvPr id="160" name="Rectangle 159"/>
          <p:cNvSpPr/>
          <p:nvPr/>
        </p:nvSpPr>
        <p:spPr>
          <a:xfrm>
            <a:off x="263606" y="4372600"/>
            <a:ext cx="1542059" cy="784830"/>
          </a:xfrm>
          <a:prstGeom prst="rect">
            <a:avLst/>
          </a:prstGeom>
        </p:spPr>
        <p:txBody>
          <a:bodyPr wrap="square">
            <a:spAutoFit/>
          </a:bodyPr>
          <a:lstStyle/>
          <a:p>
            <a:r>
              <a:rPr lang="en-US" sz="900" b="1" dirty="0"/>
              <a:t>Technology changes are adopted quickly and radically change the transportation landscape</a:t>
            </a:r>
          </a:p>
        </p:txBody>
      </p:sp>
      <p:sp>
        <p:nvSpPr>
          <p:cNvPr id="161" name="TextBox 160"/>
          <p:cNvSpPr txBox="1"/>
          <p:nvPr/>
        </p:nvSpPr>
        <p:spPr>
          <a:xfrm>
            <a:off x="284560" y="5665006"/>
            <a:ext cx="1517976" cy="623312"/>
          </a:xfrm>
          <a:prstGeom prst="rect">
            <a:avLst/>
          </a:prstGeom>
          <a:noFill/>
        </p:spPr>
        <p:txBody>
          <a:bodyPr wrap="square" lIns="68644" tIns="34322" rIns="68644" bIns="34322" rtlCol="0">
            <a:spAutoFit/>
          </a:bodyPr>
          <a:lstStyle/>
          <a:p>
            <a:r>
              <a:rPr lang="en-US" sz="900" b="1" dirty="0"/>
              <a:t>Enhanced commitment by the Commonwealth to invest in GhG reduction and resiliency measures</a:t>
            </a:r>
          </a:p>
        </p:txBody>
      </p:sp>
      <p:sp>
        <p:nvSpPr>
          <p:cNvPr id="114" name="Title 2"/>
          <p:cNvSpPr txBox="1">
            <a:spLocks/>
          </p:cNvSpPr>
          <p:nvPr/>
        </p:nvSpPr>
        <p:spPr>
          <a:xfrm>
            <a:off x="395775" y="506913"/>
            <a:ext cx="7751547" cy="374495"/>
          </a:xfrm>
          <a:prstGeom prst="rect">
            <a:avLst/>
          </a:prstGeom>
        </p:spPr>
        <p:txBody>
          <a:bodyPr/>
          <a:lstStyle>
            <a:lvl1pPr algn="l" rtl="0" eaLnBrk="1" fontAlgn="base" hangingPunct="1">
              <a:lnSpc>
                <a:spcPct val="90000"/>
              </a:lnSpc>
              <a:spcBef>
                <a:spcPct val="0"/>
              </a:spcBef>
              <a:spcAft>
                <a:spcPct val="0"/>
              </a:spcAft>
              <a:defRPr sz="2800" b="1">
                <a:solidFill>
                  <a:srgbClr val="0033CC"/>
                </a:solidFill>
                <a:latin typeface="Calibri" panose="020F0502020204030204" pitchFamily="34" charset="0"/>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a:lstStyle>
          <a:p>
            <a:r>
              <a:rPr lang="en-US" sz="1600" kern="0" dirty="0">
                <a:solidFill>
                  <a:srgbClr val="00269E"/>
                </a:solidFill>
                <a:latin typeface="Arial" panose="020B0604020202020204" pitchFamily="34" charset="0"/>
                <a:cs typeface="Arial" panose="020B0604020202020204" pitchFamily="34" charset="0"/>
              </a:rPr>
              <a:t>Focus40 Scenarios</a:t>
            </a:r>
          </a:p>
        </p:txBody>
      </p:sp>
    </p:spTree>
    <p:extLst>
      <p:ext uri="{BB962C8B-B14F-4D97-AF65-F5344CB8AC3E}">
        <p14:creationId xmlns:p14="http://schemas.microsoft.com/office/powerpoint/2010/main" val="402799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Scenario Planning Investment Framework</a:t>
            </a:r>
          </a:p>
        </p:txBody>
      </p:sp>
      <p:sp>
        <p:nvSpPr>
          <p:cNvPr id="3" name="Content Placeholder 2"/>
          <p:cNvSpPr>
            <a:spLocks noGrp="1"/>
          </p:cNvSpPr>
          <p:nvPr>
            <p:ph idx="1"/>
          </p:nvPr>
        </p:nvSpPr>
        <p:spPr>
          <a:xfrm>
            <a:off x="444674" y="1374732"/>
            <a:ext cx="8229600" cy="1193104"/>
          </a:xfrm>
        </p:spPr>
        <p:txBody>
          <a:bodyPr/>
          <a:lstStyle/>
          <a:p>
            <a:pPr marL="0" indent="0">
              <a:buNone/>
            </a:pPr>
            <a:r>
              <a:rPr lang="en-US" sz="1600" dirty="0"/>
              <a:t>Focus40 uses a conceptual scenario planning framework to help prioritize potential programs.  In the draft plan, those investments categorized as “We’re Planning” are considered to work in all or most plausible futures.  Those programs categorized as “We're Imagining” work in some futures, but are under consideration as hedging and/or shaping strategies.  </a:t>
            </a:r>
          </a:p>
          <a:p>
            <a:endParaRPr lang="en-US" sz="1600" dirty="0"/>
          </a:p>
        </p:txBody>
      </p:sp>
      <p:graphicFrame>
        <p:nvGraphicFramePr>
          <p:cNvPr id="5" name="Table 4"/>
          <p:cNvGraphicFramePr>
            <a:graphicFrameLocks noGrp="1"/>
          </p:cNvGraphicFramePr>
          <p:nvPr>
            <p:extLst>
              <p:ext uri="{D42A27DB-BD31-4B8C-83A1-F6EECF244321}">
                <p14:modId xmlns:p14="http://schemas.microsoft.com/office/powerpoint/2010/main" val="727218557"/>
              </p:ext>
            </p:extLst>
          </p:nvPr>
        </p:nvGraphicFramePr>
        <p:xfrm>
          <a:off x="544000" y="2824605"/>
          <a:ext cx="7349586" cy="3607358"/>
        </p:xfrm>
        <a:graphic>
          <a:graphicData uri="http://schemas.openxmlformats.org/drawingml/2006/table">
            <a:tbl>
              <a:tblPr/>
              <a:tblGrid>
                <a:gridCol w="3108195">
                  <a:extLst>
                    <a:ext uri="{9D8B030D-6E8A-4147-A177-3AD203B41FA5}">
                      <a16:colId xmlns:a16="http://schemas.microsoft.com/office/drawing/2014/main" val="20000"/>
                    </a:ext>
                  </a:extLst>
                </a:gridCol>
                <a:gridCol w="2169261">
                  <a:extLst>
                    <a:ext uri="{9D8B030D-6E8A-4147-A177-3AD203B41FA5}">
                      <a16:colId xmlns:a16="http://schemas.microsoft.com/office/drawing/2014/main" val="20001"/>
                    </a:ext>
                  </a:extLst>
                </a:gridCol>
                <a:gridCol w="2072130">
                  <a:extLst>
                    <a:ext uri="{9D8B030D-6E8A-4147-A177-3AD203B41FA5}">
                      <a16:colId xmlns:a16="http://schemas.microsoft.com/office/drawing/2014/main" val="20002"/>
                    </a:ext>
                  </a:extLst>
                </a:gridCol>
              </a:tblGrid>
              <a:tr h="325762">
                <a:tc>
                  <a:txBody>
                    <a:bodyPr/>
                    <a:lstStyle/>
                    <a:p>
                      <a:pPr algn="ctr" fontAlgn="b"/>
                      <a:r>
                        <a:rPr lang="en-US" sz="1600" b="0" i="0" u="none" strike="noStrike" dirty="0">
                          <a:solidFill>
                            <a:schemeClr val="bg1"/>
                          </a:solidFill>
                          <a:effectLst/>
                          <a:latin typeface="+mj-lt"/>
                        </a:rPr>
                        <a:t>Investment classification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b"/>
                      <a:r>
                        <a:rPr lang="en-US" sz="1600" b="0" i="0" u="none" strike="noStrike" dirty="0">
                          <a:solidFill>
                            <a:srgbClr val="000000"/>
                          </a:solidFill>
                          <a:effectLst/>
                          <a:latin typeface="+mj-lt"/>
                        </a:rPr>
                        <a:t>Lower risk</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j-lt"/>
                        </a:rPr>
                        <a:t>Higher risk</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44823">
                <a:tc rowSpan="2">
                  <a:txBody>
                    <a:bodyPr/>
                    <a:lstStyle/>
                    <a:p>
                      <a:pPr algn="ctr" fontAlgn="ctr"/>
                      <a:r>
                        <a:rPr lang="en-US" sz="1400" b="0" i="0" u="none" strike="noStrike" dirty="0">
                          <a:solidFill>
                            <a:srgbClr val="000000"/>
                          </a:solidFill>
                          <a:effectLst/>
                          <a:latin typeface="+mj-lt"/>
                        </a:rPr>
                        <a:t>Investment is important in all/most futures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gridSpan="2">
                  <a:txBody>
                    <a:bodyPr/>
                    <a:lstStyle/>
                    <a:p>
                      <a:pPr algn="ctr" fontAlgn="b"/>
                      <a:r>
                        <a:rPr lang="en-US" sz="1400" b="0" i="0" u="none" strike="noStrike" dirty="0">
                          <a:solidFill>
                            <a:srgbClr val="000000"/>
                          </a:solidFill>
                          <a:effectLst/>
                          <a:latin typeface="+mj-lt"/>
                        </a:rPr>
                        <a:t>We’re Doing: Commitment</a:t>
                      </a:r>
                      <a:r>
                        <a:rPr lang="en-US" sz="1400" b="0" i="0" u="none" strike="noStrike" baseline="0" dirty="0">
                          <a:solidFill>
                            <a:srgbClr val="000000"/>
                          </a:solidFill>
                          <a:effectLst/>
                          <a:latin typeface="+mj-lt"/>
                        </a:rPr>
                        <a:t>s Underway </a:t>
                      </a:r>
                    </a:p>
                    <a:p>
                      <a:pPr algn="ctr" fontAlgn="b"/>
                      <a:r>
                        <a:rPr lang="en-US" sz="1000" b="0" i="0" u="none" strike="noStrike" dirty="0">
                          <a:solidFill>
                            <a:srgbClr val="000000"/>
                          </a:solidFill>
                          <a:effectLst/>
                          <a:latin typeface="+mj-lt"/>
                        </a:rPr>
                        <a:t>(current or near-term need)</a:t>
                      </a:r>
                      <a:endParaRPr lang="en-US" sz="1400" b="0" i="0" u="none" strike="noStrike" dirty="0">
                        <a:solidFill>
                          <a:srgbClr val="000000"/>
                        </a:solidFill>
                        <a:effectLst/>
                        <a:latin typeface="+mj-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hMerge="1">
                  <a:txBody>
                    <a:bodyPr/>
                    <a:lstStyle/>
                    <a:p>
                      <a:endParaRPr lang="en-US"/>
                    </a:p>
                  </a:txBody>
                  <a:tcPr/>
                </a:tc>
                <a:extLst>
                  <a:ext uri="{0D108BD9-81ED-4DB2-BD59-A6C34878D82A}">
                    <a16:rowId xmlns:a16="http://schemas.microsoft.com/office/drawing/2014/main" val="10001"/>
                  </a:ext>
                </a:extLst>
              </a:tr>
              <a:tr h="691501">
                <a:tc vMerge="1">
                  <a:txBody>
                    <a:bodyPr/>
                    <a:lstStyle/>
                    <a:p>
                      <a:endParaRPr lang="en-US"/>
                    </a:p>
                  </a:txBody>
                  <a:tcPr/>
                </a:tc>
                <a:tc gridSpan="2">
                  <a:txBody>
                    <a:bodyPr/>
                    <a:lstStyle/>
                    <a:p>
                      <a:pPr algn="ctr" fontAlgn="b"/>
                      <a:r>
                        <a:rPr lang="en-US" sz="1400" b="0" i="0" u="none" strike="noStrike" dirty="0">
                          <a:solidFill>
                            <a:srgbClr val="000000"/>
                          </a:solidFill>
                          <a:effectLst/>
                          <a:latin typeface="+mj-lt"/>
                        </a:rPr>
                        <a:t>We’re Planning: Next</a:t>
                      </a:r>
                      <a:r>
                        <a:rPr lang="en-US" sz="1400" b="0" i="0" u="none" strike="noStrike" baseline="0" dirty="0">
                          <a:solidFill>
                            <a:srgbClr val="000000"/>
                          </a:solidFill>
                          <a:effectLst/>
                          <a:latin typeface="+mj-lt"/>
                        </a:rPr>
                        <a:t> Priorities </a:t>
                      </a:r>
                    </a:p>
                    <a:p>
                      <a:pPr algn="ctr" fontAlgn="b"/>
                      <a:r>
                        <a:rPr lang="en-US" sz="1000" b="0" i="0" u="none" strike="noStrike" dirty="0">
                          <a:solidFill>
                            <a:srgbClr val="000000"/>
                          </a:solidFill>
                          <a:effectLst/>
                          <a:latin typeface="+mj-lt"/>
                        </a:rPr>
                        <a:t>(needed in all/most futures)</a:t>
                      </a:r>
                      <a:endParaRPr lang="en-US" sz="1400" b="0" i="0" u="none" strike="noStrike" dirty="0">
                        <a:solidFill>
                          <a:srgbClr val="000000"/>
                        </a:solidFill>
                        <a:effectLst/>
                        <a:latin typeface="+mj-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hMerge="1">
                  <a:txBody>
                    <a:bodyPr/>
                    <a:lstStyle/>
                    <a:p>
                      <a:endParaRPr lang="en-US"/>
                    </a:p>
                  </a:txBody>
                  <a:tcPr/>
                </a:tc>
                <a:extLst>
                  <a:ext uri="{0D108BD9-81ED-4DB2-BD59-A6C34878D82A}">
                    <a16:rowId xmlns:a16="http://schemas.microsoft.com/office/drawing/2014/main" val="10002"/>
                  </a:ext>
                </a:extLst>
              </a:tr>
              <a:tr h="710579">
                <a:tc rowSpan="2">
                  <a:txBody>
                    <a:bodyPr/>
                    <a:lstStyle/>
                    <a:p>
                      <a:pPr algn="ctr" fontAlgn="ctr"/>
                      <a:r>
                        <a:rPr lang="en-US" sz="1400" b="0" i="0" u="none" strike="noStrike" dirty="0">
                          <a:solidFill>
                            <a:srgbClr val="000000"/>
                          </a:solidFill>
                          <a:effectLst/>
                          <a:latin typeface="+mj-lt"/>
                        </a:rPr>
                        <a:t>Investment could be</a:t>
                      </a:r>
                      <a:r>
                        <a:rPr lang="en-US" sz="1400" b="0" i="0" u="none" strike="noStrike" baseline="0" dirty="0">
                          <a:solidFill>
                            <a:srgbClr val="000000"/>
                          </a:solidFill>
                          <a:effectLst/>
                          <a:latin typeface="+mj-lt"/>
                        </a:rPr>
                        <a:t> important </a:t>
                      </a:r>
                      <a:r>
                        <a:rPr lang="en-US" sz="1400" b="0" i="0" u="none" strike="noStrike" dirty="0">
                          <a:solidFill>
                            <a:srgbClr val="000000"/>
                          </a:solidFill>
                          <a:effectLst/>
                          <a:latin typeface="+mj-lt"/>
                        </a:rPr>
                        <a:t>in some futures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rowSpan="2">
                  <a:txBody>
                    <a:bodyPr/>
                    <a:lstStyle/>
                    <a:p>
                      <a:pPr algn="ctr" fontAlgn="ctr"/>
                      <a:r>
                        <a:rPr lang="en-US" sz="1400" b="0" i="0" u="none" strike="noStrike" dirty="0">
                          <a:solidFill>
                            <a:srgbClr val="000000"/>
                          </a:solidFill>
                          <a:effectLst/>
                          <a:latin typeface="+mj-lt"/>
                        </a:rPr>
                        <a:t>Deferred,</a:t>
                      </a:r>
                      <a:r>
                        <a:rPr lang="en-US" sz="1400" b="0" i="0" u="none" strike="noStrike" baseline="0" dirty="0">
                          <a:solidFill>
                            <a:srgbClr val="000000"/>
                          </a:solidFill>
                          <a:effectLst/>
                          <a:latin typeface="+mj-lt"/>
                        </a:rPr>
                        <a:t> while tracking drivers of future needs</a:t>
                      </a:r>
                      <a:endParaRPr lang="en-US" sz="1400" b="0" i="0" u="none" strike="noStrike" dirty="0">
                        <a:solidFill>
                          <a:srgbClr val="000000"/>
                        </a:solidFill>
                        <a:effectLst/>
                        <a:latin typeface="+mj-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0" i="0" u="none" strike="noStrike" dirty="0">
                          <a:solidFill>
                            <a:srgbClr val="000000"/>
                          </a:solidFill>
                          <a:effectLst/>
                          <a:latin typeface="+mj-lt"/>
                        </a:rPr>
                        <a:t>We're Imagining:</a:t>
                      </a:r>
                      <a:r>
                        <a:rPr lang="en-US" sz="1400" b="0" i="0" u="none" strike="noStrike" baseline="0" dirty="0">
                          <a:solidFill>
                            <a:srgbClr val="000000"/>
                          </a:solidFill>
                          <a:effectLst/>
                          <a:latin typeface="+mj-lt"/>
                        </a:rPr>
                        <a:t> </a:t>
                      </a:r>
                      <a:r>
                        <a:rPr lang="en-US" sz="1400" b="0" i="0" u="none" strike="noStrike" dirty="0">
                          <a:solidFill>
                            <a:srgbClr val="000000"/>
                          </a:solidFill>
                          <a:effectLst/>
                          <a:latin typeface="+mj-lt"/>
                        </a:rPr>
                        <a:t>Big Idea - Hedging </a:t>
                      </a:r>
                    </a:p>
                    <a:p>
                      <a:pPr algn="ctr" fontAlgn="b"/>
                      <a:r>
                        <a:rPr lang="en-US" sz="1000" b="0" i="0" u="none" strike="noStrike" dirty="0">
                          <a:solidFill>
                            <a:srgbClr val="000000"/>
                          </a:solidFill>
                          <a:effectLst/>
                          <a:latin typeface="+mj-lt"/>
                        </a:rPr>
                        <a:t>(might not be necessary given future context)</a:t>
                      </a:r>
                      <a:endParaRPr lang="en-US" sz="1400" b="0" i="0" u="none" strike="noStrike" dirty="0">
                        <a:solidFill>
                          <a:srgbClr val="000000"/>
                        </a:solidFill>
                        <a:effectLst/>
                        <a:latin typeface="+mj-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extLst>
                  <a:ext uri="{0D108BD9-81ED-4DB2-BD59-A6C34878D82A}">
                    <a16:rowId xmlns:a16="http://schemas.microsoft.com/office/drawing/2014/main" val="10003"/>
                  </a:ext>
                </a:extLst>
              </a:tr>
              <a:tr h="579120">
                <a:tc vMerge="1">
                  <a:txBody>
                    <a:bodyPr/>
                    <a:lstStyle/>
                    <a:p>
                      <a:endParaRPr lang="en-US"/>
                    </a:p>
                  </a:txBody>
                  <a:tcPr/>
                </a:tc>
                <a:tc vMerge="1">
                  <a:txBody>
                    <a:bodyPr/>
                    <a:lstStyle/>
                    <a:p>
                      <a:endParaRPr lang="en-US"/>
                    </a:p>
                  </a:txBody>
                  <a:tcPr/>
                </a:tc>
                <a:tc>
                  <a:txBody>
                    <a:bodyPr/>
                    <a:lstStyle/>
                    <a:p>
                      <a:pPr algn="ctr" fontAlgn="b"/>
                      <a:r>
                        <a:rPr lang="en-US" sz="1400" b="0" i="0" u="none" strike="noStrike" dirty="0">
                          <a:solidFill>
                            <a:srgbClr val="000000"/>
                          </a:solidFill>
                          <a:effectLst/>
                          <a:latin typeface="+mj-lt"/>
                        </a:rPr>
                        <a:t>We're Imagining: Big</a:t>
                      </a:r>
                      <a:r>
                        <a:rPr lang="en-US" sz="1400" b="0" i="0" u="none" strike="noStrike" baseline="0" dirty="0">
                          <a:solidFill>
                            <a:srgbClr val="000000"/>
                          </a:solidFill>
                          <a:effectLst/>
                          <a:latin typeface="+mj-lt"/>
                        </a:rPr>
                        <a:t> Idea - </a:t>
                      </a:r>
                      <a:r>
                        <a:rPr lang="en-US" sz="1400" b="0" i="0" u="none" strike="noStrike" dirty="0">
                          <a:solidFill>
                            <a:srgbClr val="000000"/>
                          </a:solidFill>
                          <a:effectLst/>
                          <a:latin typeface="+mj-lt"/>
                        </a:rPr>
                        <a:t>Shaping </a:t>
                      </a:r>
                    </a:p>
                    <a:p>
                      <a:pPr algn="ctr" fontAlgn="b"/>
                      <a:r>
                        <a:rPr lang="en-US" sz="1000" b="0" i="0" u="none" strike="noStrike" dirty="0">
                          <a:solidFill>
                            <a:srgbClr val="000000"/>
                          </a:solidFill>
                          <a:effectLst/>
                          <a:latin typeface="+mj-lt"/>
                        </a:rPr>
                        <a:t>(may influence the future context)</a:t>
                      </a:r>
                      <a:endParaRPr lang="en-US" sz="1400" b="0" i="0" u="none" strike="noStrike" dirty="0">
                        <a:solidFill>
                          <a:srgbClr val="000000"/>
                        </a:solidFill>
                        <a:effectLst/>
                        <a:latin typeface="+mj-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extLst>
                  <a:ext uri="{0D108BD9-81ED-4DB2-BD59-A6C34878D82A}">
                    <a16:rowId xmlns:a16="http://schemas.microsoft.com/office/drawing/2014/main" val="10004"/>
                  </a:ext>
                </a:extLst>
              </a:tr>
              <a:tr h="719392">
                <a:tc>
                  <a:txBody>
                    <a:bodyPr/>
                    <a:lstStyle/>
                    <a:p>
                      <a:pPr algn="ctr" fontAlgn="ctr"/>
                      <a:r>
                        <a:rPr lang="en-US" sz="1400" b="0" i="0" u="none" strike="noStrike" dirty="0">
                          <a:solidFill>
                            <a:srgbClr val="000000"/>
                          </a:solidFill>
                          <a:effectLst/>
                          <a:latin typeface="+mj-lt"/>
                        </a:rPr>
                        <a:t>Investment is not important in any future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gridSpan="2">
                  <a:txBody>
                    <a:bodyPr/>
                    <a:lstStyle/>
                    <a:p>
                      <a:pPr algn="ctr" fontAlgn="ctr"/>
                      <a:r>
                        <a:rPr lang="en-US" sz="1400" b="0" i="0" u="none" strike="noStrike" dirty="0">
                          <a:solidFill>
                            <a:srgbClr val="000000"/>
                          </a:solidFill>
                          <a:effectLst/>
                          <a:latin typeface="+mj-lt"/>
                        </a:rPr>
                        <a:t>Not included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03899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Focus40 Places</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7899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Priority Places Overview</a:t>
            </a:r>
          </a:p>
        </p:txBody>
      </p:sp>
      <p:sp>
        <p:nvSpPr>
          <p:cNvPr id="3" name="Content Placeholder 2"/>
          <p:cNvSpPr>
            <a:spLocks noGrp="1"/>
          </p:cNvSpPr>
          <p:nvPr>
            <p:ph idx="1"/>
          </p:nvPr>
        </p:nvSpPr>
        <p:spPr>
          <a:xfrm>
            <a:off x="457200" y="1533525"/>
            <a:ext cx="8229600" cy="4572000"/>
          </a:xfrm>
        </p:spPr>
        <p:txBody>
          <a:bodyPr/>
          <a:lstStyle/>
          <a:p>
            <a:pPr marL="0" indent="0">
              <a:buNone/>
            </a:pPr>
            <a:r>
              <a:rPr lang="en-US" sz="2000" dirty="0"/>
              <a:t>Focus40 is trying to shift the conversation…</a:t>
            </a:r>
          </a:p>
          <a:p>
            <a:pPr marL="0" indent="0">
              <a:buNone/>
            </a:pPr>
            <a:r>
              <a:rPr lang="en-US" sz="1500" dirty="0"/>
              <a:t>Instead of starting with expansion project ideas, Focus40 is about identifying places that need and can support higher quality transit – Priority Places – and then developing projects to serve those places.</a:t>
            </a:r>
          </a:p>
          <a:p>
            <a:pPr marL="685800" lvl="1" indent="-285750"/>
            <a:endParaRPr lang="en-US" sz="1500" dirty="0"/>
          </a:p>
          <a:p>
            <a:pPr marL="0" indent="0">
              <a:buNone/>
            </a:pPr>
            <a:r>
              <a:rPr lang="en-US" sz="1500" dirty="0"/>
              <a:t>Focus40 identifies Priority Places for new or improved service based on where investments have the </a:t>
            </a:r>
            <a:r>
              <a:rPr lang="en-US" sz="1500" b="1" dirty="0"/>
              <a:t>greatest likelihood to deliver ridership </a:t>
            </a:r>
            <a:r>
              <a:rPr lang="en-US" sz="1500" dirty="0"/>
              <a:t>and other real </a:t>
            </a:r>
            <a:r>
              <a:rPr lang="en-US" sz="1500" b="1" dirty="0"/>
              <a:t>benefits to the region</a:t>
            </a:r>
            <a:r>
              <a:rPr lang="en-US" sz="1500" dirty="0"/>
              <a:t>, where:</a:t>
            </a:r>
          </a:p>
          <a:p>
            <a:pPr marL="0" indent="0">
              <a:buNone/>
            </a:pPr>
            <a:endParaRPr lang="en-US" sz="1500" dirty="0"/>
          </a:p>
          <a:p>
            <a:pPr marL="857250" lvl="1" indent="-457200">
              <a:spcBef>
                <a:spcPts val="0"/>
              </a:spcBef>
              <a:spcAft>
                <a:spcPts val="600"/>
              </a:spcAft>
            </a:pPr>
            <a:r>
              <a:rPr lang="en-US" sz="1500" dirty="0"/>
              <a:t>Improved service could </a:t>
            </a:r>
            <a:r>
              <a:rPr lang="en-US" sz="1500" b="1" dirty="0"/>
              <a:t>address a clear transportation need </a:t>
            </a:r>
            <a:r>
              <a:rPr lang="en-US" sz="1500" dirty="0"/>
              <a:t>and help </a:t>
            </a:r>
            <a:r>
              <a:rPr lang="en-US" sz="1500" b="1" dirty="0"/>
              <a:t>support broader goals </a:t>
            </a:r>
            <a:r>
              <a:rPr lang="en-US" sz="1500" dirty="0"/>
              <a:t>for the region</a:t>
            </a:r>
          </a:p>
          <a:p>
            <a:pPr marL="857250" lvl="1" indent="-457200">
              <a:spcBef>
                <a:spcPts val="0"/>
              </a:spcBef>
              <a:spcAft>
                <a:spcPts val="600"/>
              </a:spcAft>
            </a:pPr>
            <a:r>
              <a:rPr lang="en-US" sz="1500" dirty="0"/>
              <a:t>Many elements indicate that </a:t>
            </a:r>
            <a:r>
              <a:rPr lang="en-US" sz="1500" b="1" dirty="0"/>
              <a:t>the place can support higher quality transit </a:t>
            </a:r>
          </a:p>
          <a:p>
            <a:pPr marL="857250" lvl="1" indent="-457200">
              <a:spcBef>
                <a:spcPts val="0"/>
              </a:spcBef>
              <a:spcAft>
                <a:spcPts val="600"/>
              </a:spcAft>
            </a:pPr>
            <a:r>
              <a:rPr lang="en-US" sz="1500" dirty="0"/>
              <a:t>There is a </a:t>
            </a:r>
            <a:r>
              <a:rPr lang="en-US" sz="1500" b="1" dirty="0"/>
              <a:t>demonstrated transportation need today that is likely to grow</a:t>
            </a:r>
          </a:p>
          <a:p>
            <a:pPr marL="0" indent="0">
              <a:spcBef>
                <a:spcPts val="1200"/>
              </a:spcBef>
              <a:spcAft>
                <a:spcPts val="1200"/>
              </a:spcAft>
              <a:buNone/>
            </a:pPr>
            <a:r>
              <a:rPr lang="en-US" sz="1500" b="1" dirty="0"/>
              <a:t>Three types of priority places:</a:t>
            </a:r>
          </a:p>
          <a:p>
            <a:pPr marL="285750" indent="-285750"/>
            <a:r>
              <a:rPr lang="en-US" sz="1500" b="1" dirty="0"/>
              <a:t>Major Employment / Destination Districts </a:t>
            </a:r>
          </a:p>
          <a:p>
            <a:pPr marL="285750" indent="-285750"/>
            <a:r>
              <a:rPr lang="en-US" sz="1500" b="1" dirty="0"/>
              <a:t>Inner Core Communities Lacking Rapid Transit </a:t>
            </a:r>
          </a:p>
          <a:p>
            <a:pPr marL="285750" indent="-285750"/>
            <a:r>
              <a:rPr lang="en-US" sz="1500" b="1" dirty="0"/>
              <a:t>Urban Gateways</a:t>
            </a:r>
          </a:p>
          <a:p>
            <a:pPr marL="857250" lvl="1" indent="-457200">
              <a:spcBef>
                <a:spcPts val="0"/>
              </a:spcBef>
              <a:spcAft>
                <a:spcPts val="600"/>
              </a:spcAft>
            </a:pPr>
            <a:endParaRPr lang="en-US" sz="1600" b="1" dirty="0"/>
          </a:p>
          <a:p>
            <a:pPr marL="857250" lvl="1" indent="-457200">
              <a:spcBef>
                <a:spcPts val="0"/>
              </a:spcBef>
              <a:spcAft>
                <a:spcPts val="600"/>
              </a:spcAft>
            </a:pPr>
            <a:endParaRPr lang="en-US" sz="1500" b="1" dirty="0"/>
          </a:p>
          <a:p>
            <a:pPr marL="125413" indent="0">
              <a:spcBef>
                <a:spcPts val="0"/>
              </a:spcBef>
              <a:spcAft>
                <a:spcPts val="600"/>
              </a:spcAft>
              <a:buNone/>
            </a:pPr>
            <a:endParaRPr lang="en-US" sz="1900" b="1" dirty="0"/>
          </a:p>
          <a:p>
            <a:endParaRPr lang="en-US" dirty="0"/>
          </a:p>
        </p:txBody>
      </p:sp>
    </p:spTree>
    <p:extLst>
      <p:ext uri="{BB962C8B-B14F-4D97-AF65-F5344CB8AC3E}">
        <p14:creationId xmlns:p14="http://schemas.microsoft.com/office/powerpoint/2010/main" val="1529917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Major Employment/Destination Centers</a:t>
            </a:r>
          </a:p>
        </p:txBody>
      </p:sp>
      <p:sp>
        <p:nvSpPr>
          <p:cNvPr id="3" name="Content Placeholder 2"/>
          <p:cNvSpPr>
            <a:spLocks noGrp="1"/>
          </p:cNvSpPr>
          <p:nvPr>
            <p:ph idx="1"/>
          </p:nvPr>
        </p:nvSpPr>
        <p:spPr>
          <a:xfrm>
            <a:off x="304800" y="1330891"/>
            <a:ext cx="3139858" cy="4811395"/>
          </a:xfrm>
        </p:spPr>
        <p:txBody>
          <a:bodyPr/>
          <a:lstStyle/>
          <a:p>
            <a:pPr marL="0" indent="0">
              <a:spcBef>
                <a:spcPts val="600"/>
              </a:spcBef>
              <a:spcAft>
                <a:spcPts val="600"/>
              </a:spcAft>
              <a:buNone/>
            </a:pPr>
            <a:r>
              <a:rPr lang="en-US" sz="1500" b="1" dirty="0"/>
              <a:t>Characteristics:</a:t>
            </a:r>
          </a:p>
          <a:p>
            <a:pPr marL="285750" lvl="0" indent="-285750"/>
            <a:r>
              <a:rPr lang="en-US" sz="1500" dirty="0"/>
              <a:t>Growing business districts just beyond the densest part of the rapid transit network </a:t>
            </a:r>
          </a:p>
          <a:p>
            <a:pPr marL="285750" lvl="0" indent="-285750"/>
            <a:r>
              <a:rPr lang="en-US" sz="1500" dirty="0"/>
              <a:t>Longer than average transit commute times, often requiring one or more transfers</a:t>
            </a:r>
          </a:p>
          <a:p>
            <a:pPr marL="285750" lvl="0" indent="-285750"/>
            <a:r>
              <a:rPr lang="en-US" sz="1500" dirty="0"/>
              <a:t>The overloading of existing road networks and MBTA services</a:t>
            </a:r>
          </a:p>
          <a:p>
            <a:pPr marL="285750" lvl="0" indent="-285750"/>
            <a:r>
              <a:rPr lang="en-US" sz="1500" dirty="0"/>
              <a:t>The presence of multiple shuttle providers to compensate for insufficient MBTA service</a:t>
            </a:r>
          </a:p>
          <a:p>
            <a:pPr marL="0" indent="0">
              <a:spcBef>
                <a:spcPts val="600"/>
              </a:spcBef>
              <a:spcAft>
                <a:spcPts val="600"/>
              </a:spcAft>
              <a:buNone/>
            </a:pPr>
            <a:r>
              <a:rPr lang="en-US" sz="1500" b="1" dirty="0"/>
              <a:t>Examples:</a:t>
            </a:r>
          </a:p>
          <a:p>
            <a:pPr marL="285750" indent="-285750"/>
            <a:r>
              <a:rPr lang="en-US" sz="1500" dirty="0"/>
              <a:t>South Boston Waterfront</a:t>
            </a:r>
          </a:p>
          <a:p>
            <a:pPr marL="285750" indent="-285750"/>
            <a:r>
              <a:rPr lang="en-US" sz="1500" dirty="0"/>
              <a:t>Kendall Square</a:t>
            </a:r>
          </a:p>
          <a:p>
            <a:pPr marL="285750" indent="-285750"/>
            <a:r>
              <a:rPr lang="en-US" sz="1500" dirty="0"/>
              <a:t>Longwood Medical Area</a:t>
            </a:r>
          </a:p>
          <a:p>
            <a:pPr marL="285750" indent="-285750"/>
            <a:r>
              <a:rPr lang="en-US" sz="1500" dirty="0"/>
              <a:t>Logan Airport</a:t>
            </a:r>
          </a:p>
          <a:p>
            <a:endParaRPr lang="en-US" dirty="0"/>
          </a:p>
        </p:txBody>
      </p:sp>
      <p:sp>
        <p:nvSpPr>
          <p:cNvPr id="4" name="Rectangle 3"/>
          <p:cNvSpPr/>
          <p:nvPr/>
        </p:nvSpPr>
        <p:spPr>
          <a:xfrm>
            <a:off x="7119991" y="2856216"/>
            <a:ext cx="1366463" cy="63699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960" y="1581149"/>
            <a:ext cx="5083090" cy="488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9548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400" dirty="0"/>
              <a:t>Inner Core Communities Lacking Rapid Transit</a:t>
            </a:r>
          </a:p>
        </p:txBody>
      </p:sp>
      <p:sp>
        <p:nvSpPr>
          <p:cNvPr id="3" name="Content Placeholder 2"/>
          <p:cNvSpPr>
            <a:spLocks noGrp="1"/>
          </p:cNvSpPr>
          <p:nvPr>
            <p:ph idx="1"/>
          </p:nvPr>
        </p:nvSpPr>
        <p:spPr>
          <a:xfrm>
            <a:off x="457200" y="1330891"/>
            <a:ext cx="3147060" cy="5145065"/>
          </a:xfrm>
        </p:spPr>
        <p:txBody>
          <a:bodyPr/>
          <a:lstStyle/>
          <a:p>
            <a:pPr marL="0" indent="0">
              <a:spcBef>
                <a:spcPts val="600"/>
              </a:spcBef>
              <a:spcAft>
                <a:spcPts val="600"/>
              </a:spcAft>
              <a:buNone/>
            </a:pPr>
            <a:r>
              <a:rPr lang="en-US" sz="1500" b="1" dirty="0"/>
              <a:t>Characteristics:</a:t>
            </a:r>
          </a:p>
          <a:p>
            <a:pPr marL="285750" lvl="0" indent="-285750"/>
            <a:r>
              <a:rPr lang="en-US" sz="1500" dirty="0"/>
              <a:t>Residential areas between the rapid transit network that are only served by bus or commuter rail</a:t>
            </a:r>
          </a:p>
          <a:p>
            <a:pPr marL="285750" lvl="0" indent="-285750"/>
            <a:r>
              <a:rPr lang="en-US" sz="1500" dirty="0"/>
              <a:t>Commuter rail access that does not fully serve the needs of the community given how our commuter rail system currently works at the inner ends of the system</a:t>
            </a:r>
          </a:p>
          <a:p>
            <a:pPr marL="285750" lvl="0" indent="-285750"/>
            <a:r>
              <a:rPr lang="en-US" sz="1500" dirty="0"/>
              <a:t>Many are lower-income communities and/or transit dependent</a:t>
            </a:r>
          </a:p>
          <a:p>
            <a:pPr marL="0" indent="0">
              <a:spcBef>
                <a:spcPts val="600"/>
              </a:spcBef>
              <a:spcAft>
                <a:spcPts val="600"/>
              </a:spcAft>
              <a:buNone/>
            </a:pPr>
            <a:r>
              <a:rPr lang="en-US" sz="1500" b="1" dirty="0"/>
              <a:t>Examples:</a:t>
            </a:r>
          </a:p>
          <a:p>
            <a:pPr marL="285750" indent="-285750"/>
            <a:r>
              <a:rPr lang="en-US" sz="1500" dirty="0"/>
              <a:t>Chelsea</a:t>
            </a:r>
          </a:p>
          <a:p>
            <a:pPr marL="285750" indent="-285750"/>
            <a:r>
              <a:rPr lang="en-US" sz="1500" dirty="0"/>
              <a:t>Everett</a:t>
            </a:r>
          </a:p>
          <a:p>
            <a:pPr marL="285750" indent="-285750"/>
            <a:r>
              <a:rPr lang="en-US" sz="1500" dirty="0"/>
              <a:t>Blue Hill Avenue (Boston)</a:t>
            </a:r>
          </a:p>
          <a:p>
            <a:pPr marL="285750" indent="-285750"/>
            <a:r>
              <a:rPr lang="en-US" sz="1500" dirty="0"/>
              <a:t>Roslindale (Boston)</a:t>
            </a:r>
          </a:p>
          <a:p>
            <a:endParaRPr lang="en-US" dirty="0"/>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4260" y="1371600"/>
            <a:ext cx="5311140" cy="4874260"/>
          </a:xfrm>
          <a:prstGeom prst="rect">
            <a:avLst/>
          </a:prstGeom>
          <a:noFill/>
          <a:ln>
            <a:noFill/>
          </a:ln>
        </p:spPr>
      </p:pic>
    </p:spTree>
    <p:extLst>
      <p:ext uri="{BB962C8B-B14F-4D97-AF65-F5344CB8AC3E}">
        <p14:creationId xmlns:p14="http://schemas.microsoft.com/office/powerpoint/2010/main" val="562870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Urban Gateways</a:t>
            </a:r>
          </a:p>
        </p:txBody>
      </p:sp>
      <p:sp>
        <p:nvSpPr>
          <p:cNvPr id="3" name="Content Placeholder 2"/>
          <p:cNvSpPr>
            <a:spLocks noGrp="1"/>
          </p:cNvSpPr>
          <p:nvPr>
            <p:ph idx="1"/>
          </p:nvPr>
        </p:nvSpPr>
        <p:spPr>
          <a:xfrm>
            <a:off x="457199" y="1330891"/>
            <a:ext cx="3817619" cy="4811395"/>
          </a:xfrm>
        </p:spPr>
        <p:txBody>
          <a:bodyPr/>
          <a:lstStyle/>
          <a:p>
            <a:pPr marL="0" indent="0">
              <a:spcBef>
                <a:spcPts val="600"/>
              </a:spcBef>
              <a:spcAft>
                <a:spcPts val="600"/>
              </a:spcAft>
              <a:buNone/>
            </a:pPr>
            <a:r>
              <a:rPr lang="en-US" sz="1600" b="1" dirty="0"/>
              <a:t>Characteristics:</a:t>
            </a:r>
          </a:p>
          <a:p>
            <a:pPr marL="285750" lvl="0" indent="-285750"/>
            <a:r>
              <a:rPr lang="en-US" sz="1600" dirty="0"/>
              <a:t>Located beyond the rapid transit network and served by commuter rail that often functions as a hub for local MBTA or regional transit authority bus service</a:t>
            </a:r>
          </a:p>
          <a:p>
            <a:pPr marL="285750" lvl="0" indent="-285750"/>
            <a:r>
              <a:rPr lang="en-US" sz="1600" dirty="0"/>
              <a:t>A large population of low-income residents and/or transit dependent residents</a:t>
            </a:r>
          </a:p>
          <a:p>
            <a:pPr marL="285750" lvl="0" indent="-285750"/>
            <a:r>
              <a:rPr lang="en-US" sz="1600" dirty="0"/>
              <a:t>A moderate-intensity balance of residential and commercial development either built or permitted</a:t>
            </a:r>
          </a:p>
          <a:p>
            <a:pPr marL="0" indent="0">
              <a:spcBef>
                <a:spcPts val="600"/>
              </a:spcBef>
              <a:spcAft>
                <a:spcPts val="600"/>
              </a:spcAft>
              <a:buNone/>
            </a:pPr>
            <a:r>
              <a:rPr lang="en-US" sz="1600" b="1" dirty="0"/>
              <a:t>Examples:</a:t>
            </a:r>
          </a:p>
          <a:p>
            <a:pPr marL="285750" indent="-285750"/>
            <a:r>
              <a:rPr lang="en-US" sz="1600" dirty="0"/>
              <a:t>Lynn</a:t>
            </a:r>
          </a:p>
          <a:p>
            <a:pPr marL="285750" indent="-285750"/>
            <a:r>
              <a:rPr lang="en-US" sz="1600" dirty="0"/>
              <a:t>Salem</a:t>
            </a:r>
          </a:p>
          <a:p>
            <a:pPr marL="285750" indent="-285750"/>
            <a:r>
              <a:rPr lang="en-US" sz="1600" dirty="0"/>
              <a:t>Waltham</a:t>
            </a:r>
          </a:p>
          <a:p>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274819" y="1051560"/>
            <a:ext cx="4530977" cy="5436922"/>
          </a:xfrm>
          <a:prstGeom prst="rect">
            <a:avLst/>
          </a:prstGeom>
          <a:noFill/>
          <a:ln>
            <a:noFill/>
          </a:ln>
        </p:spPr>
      </p:pic>
    </p:spTree>
    <p:extLst>
      <p:ext uri="{BB962C8B-B14F-4D97-AF65-F5344CB8AC3E}">
        <p14:creationId xmlns:p14="http://schemas.microsoft.com/office/powerpoint/2010/main" val="4254871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33400"/>
            <a:ext cx="8601075" cy="990600"/>
          </a:xfrm>
        </p:spPr>
        <p:txBody>
          <a:bodyPr>
            <a:normAutofit fontScale="90000"/>
          </a:bodyPr>
          <a:lstStyle/>
          <a:p>
            <a:r>
              <a:rPr lang="en-US" dirty="0"/>
              <a:t>From Priority Places to Programs to Projects</a:t>
            </a:r>
          </a:p>
        </p:txBody>
      </p:sp>
      <p:sp>
        <p:nvSpPr>
          <p:cNvPr id="3" name="Content Placeholder 2"/>
          <p:cNvSpPr>
            <a:spLocks noGrp="1"/>
          </p:cNvSpPr>
          <p:nvPr>
            <p:ph idx="1"/>
          </p:nvPr>
        </p:nvSpPr>
        <p:spPr/>
        <p:txBody>
          <a:bodyPr/>
          <a:lstStyle/>
          <a:p>
            <a:pPr marL="0" indent="0">
              <a:buNone/>
            </a:pPr>
            <a:r>
              <a:rPr lang="en-US" sz="2000" b="1" dirty="0"/>
              <a:t>Focus40 is built on programs, each with a stated objective, following the pattern set by the Capital Investment Plan and Strategic Plan processes.  </a:t>
            </a:r>
          </a:p>
          <a:p>
            <a:pPr marL="285750" indent="-285750"/>
            <a:r>
              <a:rPr lang="en-US" sz="2000" dirty="0"/>
              <a:t>Eight are specific to existing MBTA modes/services and focused on making the existing system more reliable, robust and resilient</a:t>
            </a:r>
          </a:p>
          <a:p>
            <a:pPr marL="285750" indent="-285750"/>
            <a:r>
              <a:rPr lang="en-US" sz="2000" dirty="0"/>
              <a:t>Three are systemwide (customer experience, resiliency, accessibility/paratransit)</a:t>
            </a:r>
          </a:p>
          <a:p>
            <a:pPr marL="285750" indent="-285750"/>
            <a:r>
              <a:rPr lang="en-US" sz="2000" b="1" dirty="0"/>
              <a:t>An additional program is include for already planned and future expansions serving Priority Places.</a:t>
            </a:r>
          </a:p>
          <a:p>
            <a:pPr marL="274637" lvl="1" indent="0">
              <a:buNone/>
            </a:pPr>
            <a:endParaRPr lang="en-US" sz="1800" b="1" dirty="0"/>
          </a:p>
          <a:p>
            <a:pPr marL="560387" lvl="1" indent="-285750"/>
            <a:endParaRPr lang="en-US" b="1" dirty="0"/>
          </a:p>
          <a:p>
            <a:pPr marL="0" indent="0">
              <a:buNone/>
            </a:pPr>
            <a:endParaRPr lang="en-US" dirty="0"/>
          </a:p>
          <a:p>
            <a:pPr marL="0" indent="0">
              <a:buNone/>
            </a:pPr>
            <a:endParaRPr lang="en-US" dirty="0"/>
          </a:p>
          <a:p>
            <a:pPr marL="0" indent="0">
              <a:buNone/>
            </a:pPr>
            <a:endParaRPr lang="en-US" dirty="0"/>
          </a:p>
          <a:p>
            <a:pPr marL="0" indent="0">
              <a:buNone/>
            </a:pPr>
            <a:r>
              <a:rPr lang="en-US" dirty="0"/>
              <a:t>	</a:t>
            </a:r>
          </a:p>
        </p:txBody>
      </p:sp>
      <p:graphicFrame>
        <p:nvGraphicFramePr>
          <p:cNvPr id="6" name="Diagram 5"/>
          <p:cNvGraphicFramePr/>
          <p:nvPr>
            <p:extLst>
              <p:ext uri="{D42A27DB-BD31-4B8C-83A1-F6EECF244321}">
                <p14:modId xmlns:p14="http://schemas.microsoft.com/office/powerpoint/2010/main" val="1939978169"/>
              </p:ext>
            </p:extLst>
          </p:nvPr>
        </p:nvGraphicFramePr>
        <p:xfrm>
          <a:off x="1295400" y="3635375"/>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6609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&amp; Agenda</a:t>
            </a:r>
          </a:p>
        </p:txBody>
      </p:sp>
      <p:sp>
        <p:nvSpPr>
          <p:cNvPr id="3" name="Content Placeholder 2"/>
          <p:cNvSpPr>
            <a:spLocks noGrp="1"/>
          </p:cNvSpPr>
          <p:nvPr>
            <p:ph idx="1"/>
          </p:nvPr>
        </p:nvSpPr>
        <p:spPr/>
        <p:txBody>
          <a:bodyPr/>
          <a:lstStyle/>
          <a:p>
            <a:pPr marL="0" indent="0">
              <a:buNone/>
            </a:pPr>
            <a:r>
              <a:rPr lang="en-US" b="1" dirty="0">
                <a:solidFill>
                  <a:schemeClr val="bg1">
                    <a:lumMod val="10000"/>
                  </a:schemeClr>
                </a:solidFill>
              </a:rPr>
              <a:t>Purpose</a:t>
            </a:r>
            <a:r>
              <a:rPr lang="en-US" sz="2800" b="1" dirty="0">
                <a:solidFill>
                  <a:schemeClr val="bg1">
                    <a:lumMod val="10000"/>
                  </a:schemeClr>
                </a:solidFill>
              </a:rPr>
              <a:t>: </a:t>
            </a:r>
            <a:r>
              <a:rPr lang="en-US" dirty="0">
                <a:solidFill>
                  <a:schemeClr val="bg1">
                    <a:lumMod val="10000"/>
                  </a:schemeClr>
                </a:solidFill>
              </a:rPr>
              <a:t>To preview Focus40 programs in advance of release of the draft Focus40 Plan.</a:t>
            </a:r>
          </a:p>
          <a:p>
            <a:endParaRPr lang="en-US" b="1" dirty="0">
              <a:solidFill>
                <a:schemeClr val="bg1">
                  <a:lumMod val="10000"/>
                </a:schemeClr>
              </a:solidFill>
            </a:endParaRPr>
          </a:p>
          <a:p>
            <a:pPr marL="0" indent="0">
              <a:buNone/>
            </a:pPr>
            <a:r>
              <a:rPr lang="en-US" b="1" dirty="0">
                <a:solidFill>
                  <a:schemeClr val="bg1">
                    <a:lumMod val="10000"/>
                  </a:schemeClr>
                </a:solidFill>
              </a:rPr>
              <a:t>Agenda:</a:t>
            </a:r>
          </a:p>
          <a:p>
            <a:pPr marL="342900" indent="-342900">
              <a:buFont typeface="+mj-lt"/>
              <a:buAutoNum type="arabicPeriod"/>
            </a:pPr>
            <a:r>
              <a:rPr lang="en-US" dirty="0">
                <a:solidFill>
                  <a:schemeClr val="bg1">
                    <a:lumMod val="10000"/>
                  </a:schemeClr>
                </a:solidFill>
              </a:rPr>
              <a:t>Focus40 Process Review</a:t>
            </a:r>
          </a:p>
          <a:p>
            <a:pPr marL="342900" indent="-342900">
              <a:buFont typeface="+mj-lt"/>
              <a:buAutoNum type="arabicPeriod"/>
            </a:pPr>
            <a:r>
              <a:rPr lang="en-US" dirty="0">
                <a:solidFill>
                  <a:schemeClr val="bg1">
                    <a:lumMod val="10000"/>
                  </a:schemeClr>
                </a:solidFill>
              </a:rPr>
              <a:t>Focus40 Proposed Programs</a:t>
            </a:r>
          </a:p>
          <a:p>
            <a:pPr marL="342900" indent="-342900">
              <a:buFont typeface="+mj-lt"/>
              <a:buAutoNum type="arabicPeriod"/>
            </a:pPr>
            <a:r>
              <a:rPr lang="en-US" dirty="0">
                <a:solidFill>
                  <a:schemeClr val="bg1">
                    <a:lumMod val="10000"/>
                  </a:schemeClr>
                </a:solidFill>
              </a:rPr>
              <a:t>Plan Elements and Next Steps</a:t>
            </a:r>
          </a:p>
          <a:p>
            <a:endParaRPr lang="en-US" dirty="0"/>
          </a:p>
        </p:txBody>
      </p:sp>
      <p:sp>
        <p:nvSpPr>
          <p:cNvPr id="4" name="Text Placeholder 3"/>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1514707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Focus40 Programs</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7784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0384"/>
            <a:ext cx="8229600" cy="990600"/>
          </a:xfrm>
        </p:spPr>
        <p:txBody>
          <a:bodyPr/>
          <a:lstStyle/>
          <a:p>
            <a:r>
              <a:rPr lang="en-US" dirty="0"/>
              <a:t>Proposed Programs Framework</a:t>
            </a:r>
          </a:p>
        </p:txBody>
      </p:sp>
      <p:sp>
        <p:nvSpPr>
          <p:cNvPr id="3" name="Content Placeholder 2"/>
          <p:cNvSpPr>
            <a:spLocks noGrp="1"/>
          </p:cNvSpPr>
          <p:nvPr>
            <p:ph idx="1"/>
          </p:nvPr>
        </p:nvSpPr>
        <p:spPr>
          <a:xfrm>
            <a:off x="446926" y="1446087"/>
            <a:ext cx="8229600" cy="4572000"/>
          </a:xfrm>
        </p:spPr>
        <p:txBody>
          <a:bodyPr/>
          <a:lstStyle/>
          <a:p>
            <a:pPr marL="0" indent="0">
              <a:buNone/>
            </a:pPr>
            <a:r>
              <a:rPr lang="en-US" sz="1600" b="1" dirty="0"/>
              <a:t>Focus40 lays out studies, projects and investments within each program, divided into the following categories:</a:t>
            </a:r>
          </a:p>
          <a:p>
            <a:pPr marL="0" indent="0">
              <a:buNone/>
            </a:pPr>
            <a:endParaRPr lang="en-US" sz="1600" b="1" dirty="0"/>
          </a:p>
          <a:p>
            <a:pPr marL="285750" indent="-285750"/>
            <a:r>
              <a:rPr lang="en-US" sz="1600" b="1" dirty="0"/>
              <a:t>We’re Doing (Commitments through 2023)</a:t>
            </a:r>
            <a:r>
              <a:rPr lang="en-US" sz="1600" dirty="0"/>
              <a:t>: Investments that are programmed in the Capital Investment Plan.</a:t>
            </a:r>
          </a:p>
          <a:p>
            <a:pPr marL="285750" indent="-285750"/>
            <a:endParaRPr lang="en-US" sz="1600" dirty="0"/>
          </a:p>
          <a:p>
            <a:pPr marL="285750" indent="-285750"/>
            <a:r>
              <a:rPr lang="en-US" sz="1600" b="1" dirty="0"/>
              <a:t>We’re Planning (Next Priorities through 2040)</a:t>
            </a:r>
            <a:r>
              <a:rPr lang="en-US" sz="1600" dirty="0"/>
              <a:t>: Investment options that are important to meet the needs of the region in 2040 in most/all of the plausible future scenarios.</a:t>
            </a:r>
          </a:p>
          <a:p>
            <a:pPr marL="685800" lvl="1" indent="-285750"/>
            <a:r>
              <a:rPr lang="en-US" sz="1600" dirty="0"/>
              <a:t>Will be prioritized for planning/design work and, if deemed to be cost-effective, phased through existing, rolling 5-year capital planning process.</a:t>
            </a:r>
          </a:p>
          <a:p>
            <a:pPr marL="400050" lvl="1" indent="0">
              <a:buNone/>
            </a:pPr>
            <a:endParaRPr lang="en-US" sz="1600" dirty="0"/>
          </a:p>
          <a:p>
            <a:pPr marL="285750" indent="-285750"/>
            <a:r>
              <a:rPr lang="en-US" sz="1600" b="1" dirty="0"/>
              <a:t>We're Imagining (Big Ideas)</a:t>
            </a:r>
            <a:r>
              <a:rPr lang="en-US" sz="1600" dirty="0"/>
              <a:t>: Investment options whose feasibility, benefits, and costs must be better understood. Many of these big ideas are potentially transformative and may be important hedges or shaping investments for the region, depending on which future we expect or want. </a:t>
            </a:r>
          </a:p>
          <a:p>
            <a:endParaRPr lang="en-US" sz="1600" dirty="0"/>
          </a:p>
        </p:txBody>
      </p:sp>
    </p:spTree>
    <p:extLst>
      <p:ext uri="{BB962C8B-B14F-4D97-AF65-F5344CB8AC3E}">
        <p14:creationId xmlns:p14="http://schemas.microsoft.com/office/powerpoint/2010/main" val="3596981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25919" y="307369"/>
            <a:ext cx="8229600" cy="990600"/>
          </a:xfrm>
        </p:spPr>
        <p:txBody>
          <a:bodyPr>
            <a:normAutofit/>
          </a:bodyPr>
          <a:lstStyle/>
          <a:p>
            <a:r>
              <a:rPr lang="en-US" sz="2800" dirty="0"/>
              <a:t>Proposed Programs  </a:t>
            </a:r>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quarter" idx="19"/>
          </p:nvPr>
        </p:nvSpPr>
        <p:spPr/>
        <p:txBody>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5049"/>
            <a:ext cx="9144000" cy="5356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4269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25919" y="307369"/>
            <a:ext cx="8229600" cy="990600"/>
          </a:xfrm>
        </p:spPr>
        <p:txBody>
          <a:bodyPr>
            <a:normAutofit/>
          </a:bodyPr>
          <a:lstStyle/>
          <a:p>
            <a:r>
              <a:rPr lang="en-US" sz="2800" dirty="0"/>
              <a:t>Proposed Programs</a:t>
            </a:r>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quarter" idx="19"/>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851"/>
            <a:ext cx="9144000" cy="5460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321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 y="-118872"/>
            <a:ext cx="9143995" cy="1892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0" y="1737360"/>
            <a:ext cx="9144000" cy="523220"/>
          </a:xfrm>
          <a:prstGeom prst="rect">
            <a:avLst/>
          </a:prstGeom>
          <a:solidFill>
            <a:srgbClr val="2F397E"/>
          </a:solidFill>
        </p:spPr>
        <p:txBody>
          <a:bodyPr wrap="square" rtlCol="0">
            <a:spAutoFit/>
          </a:bodyPr>
          <a:lstStyle/>
          <a:p>
            <a:r>
              <a:rPr lang="en-US" sz="1400" b="1" dirty="0">
                <a:solidFill>
                  <a:schemeClr val="bg1"/>
                </a:solidFill>
                <a:latin typeface="+mj-lt"/>
              </a:rPr>
              <a:t>Program Objective</a:t>
            </a:r>
            <a:r>
              <a:rPr lang="en-US" sz="1400" dirty="0">
                <a:solidFill>
                  <a:schemeClr val="bg1"/>
                </a:solidFill>
                <a:latin typeface="+mj-lt"/>
              </a:rPr>
              <a:t>: Ensure that the vast majority of customers can use the MBTA’s increasingly accessible fixed-route system, while those who still need The RIDE have more and better service options.</a:t>
            </a:r>
          </a:p>
        </p:txBody>
      </p:sp>
      <p:sp>
        <p:nvSpPr>
          <p:cNvPr id="14" name="Content Placeholder 4"/>
          <p:cNvSpPr txBox="1">
            <a:spLocks/>
          </p:cNvSpPr>
          <p:nvPr/>
        </p:nvSpPr>
        <p:spPr bwMode="auto">
          <a:xfrm>
            <a:off x="152399" y="2468880"/>
            <a:ext cx="4419599" cy="2971800"/>
          </a:xfrm>
          <a:prstGeom prst="rect">
            <a:avLst/>
          </a:prstGeom>
          <a:noFill/>
          <a:ln>
            <a:no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lvl1pPr marL="182563" indent="-182563" algn="l" rtl="0" eaLnBrk="0" fontAlgn="base" hangingPunct="0">
              <a:spcBef>
                <a:spcPct val="20000"/>
              </a:spcBef>
              <a:spcAft>
                <a:spcPct val="0"/>
              </a:spcAft>
              <a:buClr>
                <a:srgbClr val="1B69B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1B69B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1B69B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1B69B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1B69B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400" b="1" dirty="0">
                <a:latin typeface="+mj-lt"/>
              </a:rPr>
              <a:t>We’re Doing: </a:t>
            </a:r>
            <a:r>
              <a:rPr lang="en-US" sz="1400" b="1" dirty="0"/>
              <a:t>Commitments through 2023</a:t>
            </a:r>
          </a:p>
          <a:p>
            <a:pPr defTabSz="914400">
              <a:buClrTx/>
            </a:pPr>
            <a:r>
              <a:rPr lang="en-US" sz="1200" b="1" dirty="0">
                <a:latin typeface="+mj-lt"/>
              </a:rPr>
              <a:t>RIDE Vehicle Replacement Program</a:t>
            </a:r>
          </a:p>
          <a:p>
            <a:pPr lvl="1" defTabSz="914400">
              <a:buClrTx/>
            </a:pPr>
            <a:r>
              <a:rPr lang="en-US" sz="1000" dirty="0">
                <a:latin typeface="+mj-lt"/>
              </a:rPr>
              <a:t>Replacing 84.5% of The RIDE’s fleet by mid-2022 with new, lower-emissions vehicles</a:t>
            </a:r>
          </a:p>
          <a:p>
            <a:pPr defTabSz="914400">
              <a:buClrTx/>
            </a:pPr>
            <a:r>
              <a:rPr lang="en-US" sz="1200" b="1" dirty="0">
                <a:latin typeface="+mj-lt"/>
              </a:rPr>
              <a:t>Dispatch Process Redesign to Provide RIDE Customers with Additional Options</a:t>
            </a:r>
          </a:p>
          <a:p>
            <a:pPr lvl="1" defTabSz="914400">
              <a:buClrTx/>
            </a:pPr>
            <a:r>
              <a:rPr lang="en-US" sz="1000" dirty="0">
                <a:latin typeface="+mj-lt"/>
              </a:rPr>
              <a:t>Offer customers Lyft, Uber, and taxi options</a:t>
            </a:r>
          </a:p>
          <a:p>
            <a:pPr defTabSz="914400">
              <a:buClrTx/>
            </a:pPr>
            <a:r>
              <a:rPr lang="en-US" sz="1200" b="1" dirty="0">
                <a:latin typeface="+mj-lt"/>
              </a:rPr>
              <a:t>Plan for Accessible Transit Infrastructure (PATI) Phase 1: Plan Completion and Early Actions</a:t>
            </a:r>
          </a:p>
          <a:p>
            <a:pPr defTabSz="914400">
              <a:buClrTx/>
            </a:pPr>
            <a:r>
              <a:rPr lang="en-US" sz="1200" b="1" dirty="0">
                <a:latin typeface="+mj-lt"/>
              </a:rPr>
              <a:t>Priority Rail Station and Bus Accessibility Improvements </a:t>
            </a:r>
          </a:p>
          <a:p>
            <a:pPr lvl="1" defTabSz="914400">
              <a:buClrTx/>
            </a:pPr>
            <a:r>
              <a:rPr lang="en-US" sz="1000" dirty="0">
                <a:latin typeface="+mj-lt"/>
              </a:rPr>
              <a:t>Wollaston, Red Line</a:t>
            </a:r>
          </a:p>
          <a:p>
            <a:pPr lvl="1" defTabSz="914400">
              <a:buClrTx/>
            </a:pPr>
            <a:r>
              <a:rPr lang="en-US" sz="1000" dirty="0">
                <a:latin typeface="+mj-lt"/>
              </a:rPr>
              <a:t>Oak Grove, Orange Line</a:t>
            </a:r>
          </a:p>
          <a:p>
            <a:pPr lvl="1" defTabSz="914400">
              <a:buClrTx/>
            </a:pPr>
            <a:r>
              <a:rPr lang="en-US" sz="1000" dirty="0">
                <a:latin typeface="+mj-lt"/>
              </a:rPr>
              <a:t>Hynes, Symphony, Green Line</a:t>
            </a:r>
          </a:p>
          <a:p>
            <a:pPr lvl="1" defTabSz="914400">
              <a:buClrTx/>
            </a:pPr>
            <a:r>
              <a:rPr lang="en-US" sz="1000" dirty="0">
                <a:latin typeface="+mj-lt"/>
              </a:rPr>
              <a:t>BU West/St. Paul, Babcock/Pleasant Street, Green Line B branch</a:t>
            </a:r>
          </a:p>
          <a:p>
            <a:pPr lvl="1" defTabSz="914400">
              <a:buClrTx/>
            </a:pPr>
            <a:r>
              <a:rPr lang="en-US" sz="1000" dirty="0">
                <a:latin typeface="+mj-lt"/>
              </a:rPr>
              <a:t>Newton Highlands, Green Line D branch</a:t>
            </a:r>
          </a:p>
          <a:p>
            <a:pPr defTabSz="914400">
              <a:buClrTx/>
            </a:pPr>
            <a:endParaRPr lang="en-US" sz="1200" dirty="0">
              <a:latin typeface="+mj-lt"/>
            </a:endParaRPr>
          </a:p>
        </p:txBody>
      </p:sp>
      <p:sp>
        <p:nvSpPr>
          <p:cNvPr id="16" name="TextBox 15"/>
          <p:cNvSpPr txBox="1"/>
          <p:nvPr/>
        </p:nvSpPr>
        <p:spPr>
          <a:xfrm>
            <a:off x="155448" y="5696712"/>
            <a:ext cx="8805672" cy="523220"/>
          </a:xfrm>
          <a:prstGeom prst="rect">
            <a:avLst/>
          </a:prstGeom>
          <a:noFill/>
          <a:ln w="19050">
            <a:solidFill>
              <a:schemeClr val="bg1">
                <a:lumMod val="50000"/>
              </a:schemeClr>
            </a:solidFill>
            <a:prstDash val="sysDot"/>
          </a:ln>
        </p:spPr>
        <p:txBody>
          <a:bodyPr wrap="square" rtlCol="0">
            <a:spAutoFit/>
          </a:bodyPr>
          <a:lstStyle/>
          <a:p>
            <a:r>
              <a:rPr lang="en-US" sz="1400" b="1" i="1" dirty="0">
                <a:latin typeface="+mj-lt"/>
              </a:rPr>
              <a:t>We're Imagining:  </a:t>
            </a:r>
            <a:r>
              <a:rPr lang="en-US" sz="1400" i="1" dirty="0">
                <a:latin typeface="+mj-lt"/>
              </a:rPr>
              <a:t>Ridership growth from development around bus and commuter rail stops that supports investment to make them fully accessible.</a:t>
            </a:r>
            <a:endParaRPr lang="en-US" sz="1400" b="1" i="1" dirty="0">
              <a:latin typeface="+mj-lt"/>
            </a:endParaRPr>
          </a:p>
        </p:txBody>
      </p:sp>
      <p:sp>
        <p:nvSpPr>
          <p:cNvPr id="9" name="Content Placeholder 4"/>
          <p:cNvSpPr txBox="1">
            <a:spLocks/>
          </p:cNvSpPr>
          <p:nvPr/>
        </p:nvSpPr>
        <p:spPr bwMode="auto">
          <a:xfrm>
            <a:off x="4572000" y="2468880"/>
            <a:ext cx="4114800" cy="2971800"/>
          </a:xfrm>
          <a:prstGeom prst="rect">
            <a:avLst/>
          </a:prstGeom>
          <a:noFill/>
          <a:ln>
            <a:no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lvl1pPr marL="182563" indent="-182563" algn="l" rtl="0" eaLnBrk="0" fontAlgn="base" hangingPunct="0">
              <a:spcBef>
                <a:spcPct val="20000"/>
              </a:spcBef>
              <a:spcAft>
                <a:spcPct val="0"/>
              </a:spcAft>
              <a:buClr>
                <a:srgbClr val="1B69B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1B69B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1B69B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1B69B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1B69B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400" b="1" dirty="0"/>
              <a:t>We're Planning: </a:t>
            </a:r>
            <a:r>
              <a:rPr lang="en-US" sz="1400" b="1" dirty="0">
                <a:ea typeface="Lato" panose="020F0502020204030203" pitchFamily="34" charset="0"/>
                <a:cs typeface="Lato" panose="020F0502020204030203" pitchFamily="34" charset="0"/>
              </a:rPr>
              <a:t>Next Priorities through 2040</a:t>
            </a:r>
          </a:p>
          <a:p>
            <a:pPr>
              <a:buClrTx/>
            </a:pPr>
            <a:r>
              <a:rPr lang="en-US" sz="1200" b="1" dirty="0"/>
              <a:t>Implementation of (PATI) Mid-Term Recommendations</a:t>
            </a:r>
          </a:p>
          <a:p>
            <a:pPr lvl="1">
              <a:buClrTx/>
            </a:pPr>
            <a:r>
              <a:rPr lang="en-US" sz="1000" dirty="0"/>
              <a:t>Includes Green Line surface stop accessibility</a:t>
            </a:r>
          </a:p>
          <a:p>
            <a:pPr>
              <a:buClrTx/>
            </a:pPr>
            <a:r>
              <a:rPr lang="en-US" sz="1200" b="1" dirty="0"/>
              <a:t>RIDE Service Reimagining</a:t>
            </a:r>
          </a:p>
          <a:p>
            <a:pPr lvl="1">
              <a:buClrTx/>
            </a:pPr>
            <a:r>
              <a:rPr lang="en-US" sz="1000" dirty="0"/>
              <a:t>Based on new data and technology and a more accessible fixed route system</a:t>
            </a:r>
          </a:p>
          <a:p>
            <a:pPr marL="0" indent="0">
              <a:buClrTx/>
              <a:buNone/>
            </a:pPr>
            <a:endParaRPr lang="en-US" sz="1200" dirty="0"/>
          </a:p>
        </p:txBody>
      </p:sp>
      <p:sp>
        <p:nvSpPr>
          <p:cNvPr id="2" name="Slide Number Placeholder 1"/>
          <p:cNvSpPr>
            <a:spLocks noGrp="1"/>
          </p:cNvSpPr>
          <p:nvPr>
            <p:ph type="sldNum" sz="quarter" idx="12"/>
          </p:nvPr>
        </p:nvSpPr>
        <p:spPr/>
        <p:txBody>
          <a:bodyPr/>
          <a:lstStyle/>
          <a:p>
            <a:fld id="{10E5144F-63C6-43BD-B284-EE2424910D0F}" type="slidenum">
              <a:rPr lang="en-US" smtClean="0"/>
              <a:t>24</a:t>
            </a:fld>
            <a:endParaRPr lang="en-US" dirty="0"/>
          </a:p>
        </p:txBody>
      </p:sp>
    </p:spTree>
    <p:extLst>
      <p:ext uri="{BB962C8B-B14F-4D97-AF65-F5344CB8AC3E}">
        <p14:creationId xmlns:p14="http://schemas.microsoft.com/office/powerpoint/2010/main" val="2782709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 y="-118872"/>
            <a:ext cx="9143995" cy="1892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0" y="1737360"/>
            <a:ext cx="9144000" cy="738664"/>
          </a:xfrm>
          <a:prstGeom prst="rect">
            <a:avLst/>
          </a:prstGeom>
          <a:solidFill>
            <a:srgbClr val="0A5A6A"/>
          </a:solidFill>
        </p:spPr>
        <p:txBody>
          <a:bodyPr wrap="square" rtlCol="0">
            <a:spAutoFit/>
          </a:bodyPr>
          <a:lstStyle/>
          <a:p>
            <a:r>
              <a:rPr lang="en-US" sz="1400" b="1" dirty="0">
                <a:solidFill>
                  <a:schemeClr val="bg1"/>
                </a:solidFill>
                <a:latin typeface="+mj-lt"/>
              </a:rPr>
              <a:t>Program Objective</a:t>
            </a:r>
            <a:r>
              <a:rPr lang="en-US" sz="1400" dirty="0">
                <a:solidFill>
                  <a:schemeClr val="bg1"/>
                </a:solidFill>
                <a:latin typeface="+mj-lt"/>
              </a:rPr>
              <a:t>: Provide regular and occasional riders alike with high quality services that are easy to navigate and pay for and a pleasure to use.</a:t>
            </a:r>
          </a:p>
          <a:p>
            <a:endParaRPr lang="en-US" sz="1400" dirty="0">
              <a:solidFill>
                <a:schemeClr val="bg1"/>
              </a:solidFill>
              <a:latin typeface="+mj-lt"/>
            </a:endParaRPr>
          </a:p>
        </p:txBody>
      </p:sp>
      <p:sp>
        <p:nvSpPr>
          <p:cNvPr id="9" name="Content Placeholder 4"/>
          <p:cNvSpPr txBox="1">
            <a:spLocks/>
          </p:cNvSpPr>
          <p:nvPr/>
        </p:nvSpPr>
        <p:spPr bwMode="auto">
          <a:xfrm>
            <a:off x="152399" y="2468880"/>
            <a:ext cx="4419599" cy="3611540"/>
          </a:xfrm>
          <a:prstGeom prst="rect">
            <a:avLst/>
          </a:prstGeom>
          <a:noFill/>
          <a:ln>
            <a:no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lvl1pPr marL="182563" indent="-182563" algn="l" rtl="0" eaLnBrk="0" fontAlgn="base" hangingPunct="0">
              <a:spcBef>
                <a:spcPct val="20000"/>
              </a:spcBef>
              <a:spcAft>
                <a:spcPct val="0"/>
              </a:spcAft>
              <a:buClr>
                <a:srgbClr val="1B69B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1B69B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1B69B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1B69B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1B69B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400" b="1" dirty="0">
                <a:latin typeface="+mj-lt"/>
              </a:rPr>
              <a:t>We’re Doing: </a:t>
            </a:r>
            <a:r>
              <a:rPr lang="en-US" sz="1400" b="1" dirty="0"/>
              <a:t>Commitments through 2023</a:t>
            </a:r>
          </a:p>
          <a:p>
            <a:pPr defTabSz="914400">
              <a:buClrTx/>
            </a:pPr>
            <a:r>
              <a:rPr lang="en-US" sz="1200" b="1" dirty="0">
                <a:latin typeface="+mj-lt"/>
              </a:rPr>
              <a:t>Automated Fare Collection (AFC 2.0)</a:t>
            </a:r>
          </a:p>
          <a:p>
            <a:pPr lvl="1" defTabSz="914400">
              <a:buClrTx/>
            </a:pPr>
            <a:r>
              <a:rPr lang="en-US" sz="1000" dirty="0">
                <a:latin typeface="+mj-lt"/>
              </a:rPr>
              <a:t>All-new fare collection system to be completed by May 2020, with new fare gates Spring 2021</a:t>
            </a:r>
          </a:p>
          <a:p>
            <a:pPr lvl="1" defTabSz="914400">
              <a:buClrTx/>
            </a:pPr>
            <a:r>
              <a:rPr lang="en-US" sz="1000" dirty="0">
                <a:latin typeface="+mj-lt"/>
              </a:rPr>
              <a:t>Single application on fare card, smartphone, or contactless credit card for boarding all modes of transit, including commuter rail</a:t>
            </a:r>
          </a:p>
          <a:p>
            <a:pPr lvl="1" defTabSz="914400">
              <a:buClrTx/>
            </a:pPr>
            <a:r>
              <a:rPr lang="en-US" sz="1000" dirty="0">
                <a:latin typeface="+mj-lt"/>
              </a:rPr>
              <a:t>Reduces boarding time, speeds up service on Green Line and buses</a:t>
            </a:r>
          </a:p>
          <a:p>
            <a:pPr lvl="1" defTabSz="914400">
              <a:buClrTx/>
            </a:pPr>
            <a:r>
              <a:rPr lang="en-US" sz="1000" dirty="0">
                <a:latin typeface="+mj-lt"/>
              </a:rPr>
              <a:t>Potential for seamless integration with Regional Transit Authorities, Lyft/Uber, and other micro-transit systems</a:t>
            </a:r>
          </a:p>
          <a:p>
            <a:pPr defTabSz="914400">
              <a:buClrTx/>
            </a:pPr>
            <a:r>
              <a:rPr lang="en-US" sz="1200" b="1" dirty="0">
                <a:latin typeface="+mj-lt"/>
              </a:rPr>
              <a:t>Station Improvements</a:t>
            </a:r>
          </a:p>
          <a:p>
            <a:pPr lvl="1" defTabSz="914400">
              <a:buClrTx/>
            </a:pPr>
            <a:r>
              <a:rPr lang="en-US" sz="1000" dirty="0">
                <a:latin typeface="+mj-lt"/>
              </a:rPr>
              <a:t>Signage, wayfinding, and lighting improvements systemwide</a:t>
            </a:r>
          </a:p>
          <a:p>
            <a:pPr defTabSz="914400">
              <a:buClrTx/>
            </a:pPr>
            <a:r>
              <a:rPr lang="en-US" sz="1200" b="1" dirty="0">
                <a:latin typeface="+mj-lt"/>
              </a:rPr>
              <a:t>Digital MBTA </a:t>
            </a:r>
          </a:p>
          <a:p>
            <a:pPr lvl="1" defTabSz="914400">
              <a:buClrTx/>
            </a:pPr>
            <a:r>
              <a:rPr lang="en-US" sz="1000" dirty="0">
                <a:latin typeface="+mj-lt"/>
              </a:rPr>
              <a:t>Real-time information for travel planning and performance enhancements</a:t>
            </a:r>
          </a:p>
          <a:p>
            <a:pPr lvl="1" indent="0" defTabSz="914400">
              <a:buClrTx/>
              <a:buFont typeface="Arial" panose="020B0604020202020204" pitchFamily="34" charset="0"/>
              <a:buNone/>
            </a:pPr>
            <a:endParaRPr lang="en-US" sz="1200" b="1" dirty="0">
              <a:latin typeface="+mj-lt"/>
            </a:endParaRPr>
          </a:p>
        </p:txBody>
      </p:sp>
      <p:sp>
        <p:nvSpPr>
          <p:cNvPr id="10" name="Content Placeholder 4"/>
          <p:cNvSpPr txBox="1">
            <a:spLocks/>
          </p:cNvSpPr>
          <p:nvPr/>
        </p:nvSpPr>
        <p:spPr bwMode="auto">
          <a:xfrm>
            <a:off x="4571999" y="2468880"/>
            <a:ext cx="4114800" cy="3611540"/>
          </a:xfrm>
          <a:prstGeom prst="rect">
            <a:avLst/>
          </a:prstGeom>
          <a:noFill/>
          <a:ln>
            <a:no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lvl1pPr marL="182563" indent="-182563" algn="l" rtl="0" eaLnBrk="0" fontAlgn="base" hangingPunct="0">
              <a:spcBef>
                <a:spcPct val="20000"/>
              </a:spcBef>
              <a:spcAft>
                <a:spcPct val="0"/>
              </a:spcAft>
              <a:buClr>
                <a:srgbClr val="1B69B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1B69B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1B69B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1B69B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1B69B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400" b="1" dirty="0"/>
              <a:t>We're Planning: </a:t>
            </a:r>
            <a:r>
              <a:rPr lang="en-US" sz="1400" b="1" dirty="0">
                <a:ea typeface="Lato" panose="020F0502020204030203" pitchFamily="34" charset="0"/>
                <a:cs typeface="Lato" panose="020F0502020204030203" pitchFamily="34" charset="0"/>
              </a:rPr>
              <a:t>Next Priorities through 2040</a:t>
            </a:r>
          </a:p>
          <a:p>
            <a:pPr>
              <a:buClrTx/>
            </a:pPr>
            <a:r>
              <a:rPr lang="en-US" sz="1200" b="1" dirty="0"/>
              <a:t>Station Modernization, Including Exploration of Platform Barriers and Doors </a:t>
            </a:r>
          </a:p>
          <a:p>
            <a:pPr lvl="1">
              <a:buClrTx/>
            </a:pPr>
            <a:r>
              <a:rPr lang="en-US" sz="1000" dirty="0"/>
              <a:t>Platform doors can speed boarding, improve safety, and reduce delays</a:t>
            </a:r>
          </a:p>
          <a:p>
            <a:pPr>
              <a:buClrTx/>
            </a:pPr>
            <a:r>
              <a:rPr lang="en-US" sz="1200" b="1" dirty="0"/>
              <a:t>Partnerships for Improved First-Mile/Last-Mile Connections</a:t>
            </a:r>
          </a:p>
          <a:p>
            <a:pPr>
              <a:buClrTx/>
            </a:pPr>
            <a:r>
              <a:rPr lang="en-US" sz="1200" b="1" dirty="0"/>
              <a:t>System Access Improvements (parking and other)</a:t>
            </a:r>
          </a:p>
          <a:p>
            <a:pPr lvl="1">
              <a:buClrTx/>
            </a:pPr>
            <a:r>
              <a:rPr lang="en-US" sz="1000" dirty="0"/>
              <a:t>Where is more parking needed?</a:t>
            </a:r>
          </a:p>
          <a:p>
            <a:pPr lvl="1">
              <a:buClrTx/>
            </a:pPr>
            <a:r>
              <a:rPr lang="en-US" sz="1000" dirty="0"/>
              <a:t>What are better uses for underutilized parking areas?</a:t>
            </a:r>
          </a:p>
          <a:p>
            <a:pPr lvl="1">
              <a:buClrTx/>
            </a:pPr>
            <a:r>
              <a:rPr lang="en-US" sz="1000" dirty="0"/>
              <a:t>Where should increased bicycle parking be added?</a:t>
            </a:r>
          </a:p>
          <a:p>
            <a:pPr lvl="1">
              <a:buClrTx/>
            </a:pPr>
            <a:r>
              <a:rPr lang="en-US" sz="1000" dirty="0"/>
              <a:t>Will drop-off access grow as a customer preference?</a:t>
            </a:r>
          </a:p>
        </p:txBody>
      </p:sp>
      <p:sp>
        <p:nvSpPr>
          <p:cNvPr id="2" name="Slide Number Placeholder 1"/>
          <p:cNvSpPr>
            <a:spLocks noGrp="1"/>
          </p:cNvSpPr>
          <p:nvPr>
            <p:ph type="sldNum" sz="quarter" idx="12"/>
          </p:nvPr>
        </p:nvSpPr>
        <p:spPr/>
        <p:txBody>
          <a:bodyPr/>
          <a:lstStyle/>
          <a:p>
            <a:fld id="{10E5144F-63C6-43BD-B284-EE2424910D0F}" type="slidenum">
              <a:rPr lang="en-US" smtClean="0"/>
              <a:t>25</a:t>
            </a:fld>
            <a:endParaRPr lang="en-US" dirty="0"/>
          </a:p>
        </p:txBody>
      </p:sp>
      <p:sp>
        <p:nvSpPr>
          <p:cNvPr id="11" name="TextBox 10"/>
          <p:cNvSpPr txBox="1"/>
          <p:nvPr/>
        </p:nvSpPr>
        <p:spPr>
          <a:xfrm>
            <a:off x="155448" y="5696712"/>
            <a:ext cx="8805672" cy="523220"/>
          </a:xfrm>
          <a:prstGeom prst="rect">
            <a:avLst/>
          </a:prstGeom>
          <a:noFill/>
          <a:ln w="19050">
            <a:solidFill>
              <a:schemeClr val="bg1">
                <a:lumMod val="50000"/>
              </a:schemeClr>
            </a:solidFill>
            <a:prstDash val="sysDot"/>
          </a:ln>
        </p:spPr>
        <p:txBody>
          <a:bodyPr wrap="square" rtlCol="0">
            <a:spAutoFit/>
          </a:bodyPr>
          <a:lstStyle/>
          <a:p>
            <a:r>
              <a:rPr lang="en-US" sz="1400" b="1" i="1" dirty="0">
                <a:latin typeface="+mj-lt"/>
              </a:rPr>
              <a:t>We're Imagining:  </a:t>
            </a:r>
            <a:r>
              <a:rPr lang="en-US" sz="1400" i="1" dirty="0">
                <a:latin typeface="+mj-lt"/>
              </a:rPr>
              <a:t>A “Digital MBTA” that is at the cutting edge of using technology to enhance the transit experience and encourage transit use.</a:t>
            </a:r>
            <a:endParaRPr lang="en-US" sz="1400" b="1" i="1" dirty="0">
              <a:latin typeface="+mj-lt"/>
            </a:endParaRPr>
          </a:p>
        </p:txBody>
      </p:sp>
    </p:spTree>
    <p:extLst>
      <p:ext uri="{BB962C8B-B14F-4D97-AF65-F5344CB8AC3E}">
        <p14:creationId xmlns:p14="http://schemas.microsoft.com/office/powerpoint/2010/main" val="1695039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 y="-118872"/>
            <a:ext cx="9143995" cy="1892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0" y="1737360"/>
            <a:ext cx="9144000" cy="738664"/>
          </a:xfrm>
          <a:prstGeom prst="rect">
            <a:avLst/>
          </a:prstGeom>
          <a:solidFill>
            <a:srgbClr val="6A5445"/>
          </a:solidFill>
        </p:spPr>
        <p:txBody>
          <a:bodyPr wrap="square" rtlCol="0">
            <a:spAutoFit/>
          </a:bodyPr>
          <a:lstStyle/>
          <a:p>
            <a:r>
              <a:rPr lang="en-US" sz="1400" b="1" dirty="0">
                <a:solidFill>
                  <a:schemeClr val="bg1"/>
                </a:solidFill>
                <a:latin typeface="+mj-lt"/>
              </a:rPr>
              <a:t>Program Objective</a:t>
            </a:r>
            <a:r>
              <a:rPr lang="en-US" sz="1400" dirty="0">
                <a:solidFill>
                  <a:schemeClr val="bg1"/>
                </a:solidFill>
                <a:latin typeface="+mj-lt"/>
              </a:rPr>
              <a:t>: Retrofit priority T assets to withstand severe weather and sea-level rise and ensure all new construction meets strict resiliency standards.</a:t>
            </a:r>
          </a:p>
          <a:p>
            <a:endParaRPr lang="en-US" sz="1400" dirty="0">
              <a:solidFill>
                <a:schemeClr val="bg1"/>
              </a:solidFill>
              <a:latin typeface="+mj-lt"/>
            </a:endParaRPr>
          </a:p>
        </p:txBody>
      </p:sp>
      <p:sp>
        <p:nvSpPr>
          <p:cNvPr id="9" name="Content Placeholder 4"/>
          <p:cNvSpPr txBox="1">
            <a:spLocks/>
          </p:cNvSpPr>
          <p:nvPr/>
        </p:nvSpPr>
        <p:spPr bwMode="auto">
          <a:xfrm>
            <a:off x="152400" y="2468880"/>
            <a:ext cx="4412848" cy="2971800"/>
          </a:xfrm>
          <a:prstGeom prst="rect">
            <a:avLst/>
          </a:prstGeom>
          <a:noFill/>
          <a:ln>
            <a:no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lvl1pPr marL="182563" indent="-182563" algn="l" rtl="0" eaLnBrk="0" fontAlgn="base" hangingPunct="0">
              <a:spcBef>
                <a:spcPct val="20000"/>
              </a:spcBef>
              <a:spcAft>
                <a:spcPct val="0"/>
              </a:spcAft>
              <a:buClr>
                <a:srgbClr val="1B69B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1B69B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1B69B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1B69B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1B69B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400" b="1" dirty="0">
                <a:latin typeface="+mj-lt"/>
              </a:rPr>
              <a:t>We’re Doing: </a:t>
            </a:r>
            <a:r>
              <a:rPr lang="en-US" sz="1400" b="1" dirty="0"/>
              <a:t>Commitments through 2023</a:t>
            </a:r>
          </a:p>
          <a:p>
            <a:pPr defTabSz="914400">
              <a:buClrTx/>
            </a:pPr>
            <a:r>
              <a:rPr lang="en-US" sz="1200" b="1" i="1" dirty="0">
                <a:latin typeface="+mj-lt"/>
              </a:rPr>
              <a:t>System-Wide Climate Change Vulnerability Assessments</a:t>
            </a:r>
          </a:p>
          <a:p>
            <a:pPr defTabSz="914400">
              <a:buClrTx/>
            </a:pPr>
            <a:r>
              <a:rPr lang="en-US" sz="1200" b="1" dirty="0">
                <a:latin typeface="+mj-lt"/>
              </a:rPr>
              <a:t>Blue Line Resiliency and Adaptation</a:t>
            </a:r>
          </a:p>
          <a:p>
            <a:pPr defTabSz="914400">
              <a:buClrTx/>
            </a:pPr>
            <a:r>
              <a:rPr lang="en-US" sz="1200" b="1" dirty="0">
                <a:latin typeface="+mj-lt"/>
              </a:rPr>
              <a:t>Green Line Portal Protection</a:t>
            </a:r>
          </a:p>
          <a:p>
            <a:pPr defTabSz="914400">
              <a:buClrTx/>
            </a:pPr>
            <a:r>
              <a:rPr lang="en-US" sz="1200" b="1" dirty="0"/>
              <a:t>Adaptation Strategies for Priority Infrastructure in Collaboration with Municipalities</a:t>
            </a:r>
          </a:p>
          <a:p>
            <a:pPr lvl="1" defTabSz="914400">
              <a:buClrTx/>
            </a:pPr>
            <a:r>
              <a:rPr lang="en-US" sz="1000" dirty="0">
                <a:latin typeface="+mj-lt"/>
              </a:rPr>
              <a:t>Partnering with MassDOT, MAPC, EEA and municipal partners on data collection, vulnerability assessment, and solution development</a:t>
            </a:r>
          </a:p>
        </p:txBody>
      </p:sp>
      <p:sp>
        <p:nvSpPr>
          <p:cNvPr id="13" name="TextBox 12"/>
          <p:cNvSpPr txBox="1"/>
          <p:nvPr/>
        </p:nvSpPr>
        <p:spPr>
          <a:xfrm>
            <a:off x="155448" y="5696712"/>
            <a:ext cx="8805672" cy="523220"/>
          </a:xfrm>
          <a:prstGeom prst="rect">
            <a:avLst/>
          </a:prstGeom>
          <a:noFill/>
          <a:ln w="19050">
            <a:solidFill>
              <a:schemeClr val="bg1">
                <a:lumMod val="50000"/>
              </a:schemeClr>
            </a:solidFill>
            <a:prstDash val="sysDot"/>
          </a:ln>
        </p:spPr>
        <p:txBody>
          <a:bodyPr wrap="square" rtlCol="0">
            <a:spAutoFit/>
          </a:bodyPr>
          <a:lstStyle/>
          <a:p>
            <a:r>
              <a:rPr lang="en-US" sz="1400" b="1" i="1" dirty="0">
                <a:latin typeface="+mj-lt"/>
              </a:rPr>
              <a:t>We're Imagining: </a:t>
            </a:r>
            <a:r>
              <a:rPr lang="en-US" sz="1400" i="1" dirty="0">
                <a:latin typeface="+mj-lt"/>
              </a:rPr>
              <a:t>An MBTA fully resilient in even the most dire climate scenarios and providing essential mobility for the Boston region amid severe weather and sea-level rise</a:t>
            </a:r>
            <a:endParaRPr lang="en-US" sz="1400" b="1" i="1" dirty="0">
              <a:latin typeface="+mj-lt"/>
            </a:endParaRPr>
          </a:p>
        </p:txBody>
      </p:sp>
      <p:sp>
        <p:nvSpPr>
          <p:cNvPr id="10" name="Content Placeholder 4"/>
          <p:cNvSpPr txBox="1">
            <a:spLocks/>
          </p:cNvSpPr>
          <p:nvPr/>
        </p:nvSpPr>
        <p:spPr bwMode="auto">
          <a:xfrm>
            <a:off x="4566694" y="2468880"/>
            <a:ext cx="4463005" cy="2971800"/>
          </a:xfrm>
          <a:prstGeom prst="rect">
            <a:avLst/>
          </a:prstGeom>
          <a:noFill/>
          <a:ln>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182563" indent="-182563" algn="l" rtl="0" eaLnBrk="0" fontAlgn="base" hangingPunct="0">
              <a:spcBef>
                <a:spcPct val="20000"/>
              </a:spcBef>
              <a:spcAft>
                <a:spcPct val="0"/>
              </a:spcAft>
              <a:buClr>
                <a:srgbClr val="1B69B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1B69B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1B69B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1B69B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1B69B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400" b="1" dirty="0"/>
              <a:t>We're Planning: </a:t>
            </a:r>
            <a:r>
              <a:rPr lang="en-US" sz="1400" b="1" dirty="0">
                <a:ea typeface="Lato" panose="020F0502020204030203" pitchFamily="34" charset="0"/>
                <a:cs typeface="Lato" panose="020F0502020204030203" pitchFamily="34" charset="0"/>
              </a:rPr>
              <a:t>Next Priorities through 2040</a:t>
            </a:r>
            <a:endParaRPr lang="en-US" sz="1200" dirty="0"/>
          </a:p>
          <a:p>
            <a:pPr>
              <a:buClrTx/>
            </a:pPr>
            <a:r>
              <a:rPr lang="en-US" sz="1200" b="1" dirty="0"/>
              <a:t>Incremental Implementation of </a:t>
            </a:r>
            <a:r>
              <a:rPr lang="en-US" sz="1200" b="1" i="1" dirty="0"/>
              <a:t>System-Wide Climate Change Vulnerability Assessments</a:t>
            </a:r>
          </a:p>
          <a:p>
            <a:pPr lvl="1">
              <a:buClrTx/>
            </a:pPr>
            <a:r>
              <a:rPr lang="en-US" sz="1050" dirty="0"/>
              <a:t>Identify strategies to address vulnerabilities</a:t>
            </a:r>
          </a:p>
          <a:p>
            <a:pPr lvl="1">
              <a:buClrTx/>
            </a:pPr>
            <a:r>
              <a:rPr lang="en-US" sz="1050" dirty="0"/>
              <a:t>Incorporate resiliency upgrades into ongoing work</a:t>
            </a:r>
            <a:endParaRPr lang="en-US" sz="1000" dirty="0"/>
          </a:p>
          <a:p>
            <a:pPr>
              <a:buClrTx/>
            </a:pPr>
            <a:r>
              <a:rPr lang="en-US" sz="1200" b="1" dirty="0"/>
              <a:t>Resilient Power Supply</a:t>
            </a:r>
          </a:p>
          <a:p>
            <a:pPr lvl="1">
              <a:buClrTx/>
            </a:pPr>
            <a:r>
              <a:rPr lang="en-US" sz="1050" dirty="0">
                <a:latin typeface="+mj-lt"/>
              </a:rPr>
              <a:t>Prevent potential disruptions to power supply for Rapid Transit</a:t>
            </a:r>
          </a:p>
          <a:p>
            <a:pPr defTabSz="914400">
              <a:buClrTx/>
            </a:pPr>
            <a:endParaRPr lang="en-US" sz="1200" dirty="0">
              <a:latin typeface="+mj-lt"/>
            </a:endParaRPr>
          </a:p>
        </p:txBody>
      </p:sp>
      <p:sp>
        <p:nvSpPr>
          <p:cNvPr id="2" name="Slide Number Placeholder 1"/>
          <p:cNvSpPr>
            <a:spLocks noGrp="1"/>
          </p:cNvSpPr>
          <p:nvPr>
            <p:ph type="sldNum" sz="quarter" idx="12"/>
          </p:nvPr>
        </p:nvSpPr>
        <p:spPr/>
        <p:txBody>
          <a:bodyPr/>
          <a:lstStyle/>
          <a:p>
            <a:fld id="{10E5144F-63C6-43BD-B284-EE2424910D0F}" type="slidenum">
              <a:rPr lang="en-US" smtClean="0"/>
              <a:t>26</a:t>
            </a:fld>
            <a:endParaRPr lang="en-US" dirty="0"/>
          </a:p>
        </p:txBody>
      </p:sp>
    </p:spTree>
    <p:extLst>
      <p:ext uri="{BB962C8B-B14F-4D97-AF65-F5344CB8AC3E}">
        <p14:creationId xmlns:p14="http://schemas.microsoft.com/office/powerpoint/2010/main" val="1308877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 y="-118872"/>
            <a:ext cx="9143995" cy="1892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idx="1"/>
          </p:nvPr>
        </p:nvSpPr>
        <p:spPr>
          <a:xfrm>
            <a:off x="152400" y="2468880"/>
            <a:ext cx="4414294" cy="2971800"/>
          </a:xfrm>
          <a:noFill/>
          <a:ln>
            <a:noFill/>
            <a:prstDash val="solid"/>
          </a:ln>
        </p:spPr>
        <p:txBody>
          <a:bodyPr>
            <a:normAutofit/>
          </a:bodyPr>
          <a:lstStyle/>
          <a:p>
            <a:pPr marL="0" indent="0">
              <a:buNone/>
            </a:pPr>
            <a:r>
              <a:rPr lang="en-US" sz="1400" b="1" dirty="0"/>
              <a:t>We’re Doing</a:t>
            </a:r>
            <a:r>
              <a:rPr lang="en-US" sz="1400" b="1" dirty="0">
                <a:latin typeface="+mj-lt"/>
              </a:rPr>
              <a:t>: </a:t>
            </a:r>
            <a:r>
              <a:rPr lang="en-US" sz="1400" b="1" dirty="0"/>
              <a:t>Commitments through 2023</a:t>
            </a:r>
          </a:p>
          <a:p>
            <a:pPr>
              <a:buClrTx/>
            </a:pPr>
            <a:r>
              <a:rPr lang="en-US" sz="1200" b="1" dirty="0">
                <a:latin typeface="+mj-lt"/>
              </a:rPr>
              <a:t>Transit Action Plans for Priority Places (Lynn, Allston, Everett, Seaport)</a:t>
            </a:r>
          </a:p>
          <a:p>
            <a:pPr>
              <a:buClrTx/>
            </a:pPr>
            <a:r>
              <a:rPr lang="en-US" sz="1200" b="1" dirty="0">
                <a:latin typeface="+mj-lt"/>
              </a:rPr>
              <a:t>Green Line Extension to Somerville/Medford</a:t>
            </a:r>
          </a:p>
          <a:p>
            <a:pPr>
              <a:buClrTx/>
            </a:pPr>
            <a:r>
              <a:rPr lang="en-US" sz="1200" b="1" dirty="0">
                <a:latin typeface="+mj-lt"/>
              </a:rPr>
              <a:t>South Coast Rail Phase 1</a:t>
            </a:r>
          </a:p>
          <a:p>
            <a:pPr>
              <a:buClrTx/>
            </a:pPr>
            <a:r>
              <a:rPr lang="en-US" sz="1200" b="1" dirty="0">
                <a:latin typeface="+mj-lt"/>
              </a:rPr>
              <a:t>Service Pilots</a:t>
            </a:r>
          </a:p>
          <a:p>
            <a:pPr lvl="1">
              <a:buClrTx/>
            </a:pPr>
            <a:endParaRPr lang="en-US" sz="1200" dirty="0">
              <a:latin typeface="+mj-lt"/>
            </a:endParaRPr>
          </a:p>
          <a:p>
            <a:pPr>
              <a:buClrTx/>
            </a:pPr>
            <a:endParaRPr lang="en-US" sz="1200" dirty="0">
              <a:latin typeface="+mj-lt"/>
            </a:endParaRPr>
          </a:p>
        </p:txBody>
      </p:sp>
      <p:sp>
        <p:nvSpPr>
          <p:cNvPr id="12" name="TextBox 11"/>
          <p:cNvSpPr txBox="1"/>
          <p:nvPr/>
        </p:nvSpPr>
        <p:spPr>
          <a:xfrm>
            <a:off x="155448" y="5696712"/>
            <a:ext cx="8805672" cy="307777"/>
          </a:xfrm>
          <a:prstGeom prst="rect">
            <a:avLst/>
          </a:prstGeom>
          <a:noFill/>
          <a:ln w="19050">
            <a:solidFill>
              <a:schemeClr val="bg1">
                <a:lumMod val="50000"/>
              </a:schemeClr>
            </a:solidFill>
            <a:prstDash val="sysDot"/>
          </a:ln>
        </p:spPr>
        <p:txBody>
          <a:bodyPr wrap="square" rtlCol="0">
            <a:spAutoFit/>
          </a:bodyPr>
          <a:lstStyle/>
          <a:p>
            <a:r>
              <a:rPr lang="en-US" sz="1400" b="1" i="1" dirty="0">
                <a:latin typeface="+mj-lt"/>
              </a:rPr>
              <a:t>We're Imagining:</a:t>
            </a:r>
            <a:r>
              <a:rPr lang="en-US" sz="1400" dirty="0">
                <a:latin typeface="+mj-lt"/>
              </a:rPr>
              <a:t>  </a:t>
            </a:r>
            <a:r>
              <a:rPr lang="en-US" sz="1400" i="1" dirty="0">
                <a:latin typeface="+mj-lt"/>
              </a:rPr>
              <a:t>Rail extensions and new bus rapid transit routes better connecting Priority Places.</a:t>
            </a:r>
            <a:endParaRPr lang="en-US" sz="1400" dirty="0">
              <a:latin typeface="+mj-lt"/>
            </a:endParaRPr>
          </a:p>
        </p:txBody>
      </p:sp>
      <p:sp>
        <p:nvSpPr>
          <p:cNvPr id="7" name="TextBox 6"/>
          <p:cNvSpPr txBox="1"/>
          <p:nvPr/>
        </p:nvSpPr>
        <p:spPr>
          <a:xfrm>
            <a:off x="-5305" y="1737360"/>
            <a:ext cx="9144000" cy="738664"/>
          </a:xfrm>
          <a:prstGeom prst="rect">
            <a:avLst/>
          </a:prstGeom>
          <a:solidFill>
            <a:srgbClr val="F37160"/>
          </a:solidFill>
        </p:spPr>
        <p:txBody>
          <a:bodyPr wrap="square" rtlCol="0">
            <a:spAutoFit/>
          </a:bodyPr>
          <a:lstStyle/>
          <a:p>
            <a:r>
              <a:rPr lang="en-US" sz="1400" b="1" dirty="0">
                <a:solidFill>
                  <a:schemeClr val="bg1"/>
                </a:solidFill>
                <a:latin typeface="+mj-lt"/>
              </a:rPr>
              <a:t>Program Objective</a:t>
            </a:r>
            <a:r>
              <a:rPr lang="en-US" sz="1400" dirty="0">
                <a:solidFill>
                  <a:schemeClr val="bg1"/>
                </a:solidFill>
                <a:latin typeface="+mj-lt"/>
              </a:rPr>
              <a:t>: Focus new services and expansion projects on providing  high frequency, reliable </a:t>
            </a:r>
            <a:br>
              <a:rPr lang="en-US" sz="1400" dirty="0">
                <a:solidFill>
                  <a:schemeClr val="bg1"/>
                </a:solidFill>
                <a:latin typeface="+mj-lt"/>
              </a:rPr>
            </a:br>
            <a:r>
              <a:rPr lang="en-US" sz="1400" dirty="0">
                <a:solidFill>
                  <a:schemeClr val="bg1"/>
                </a:solidFill>
                <a:latin typeface="+mj-lt"/>
              </a:rPr>
              <a:t>service to better meet the needs of those who live and work in and travel to Priority Places that can support </a:t>
            </a:r>
            <a:br>
              <a:rPr lang="en-US" sz="1400" dirty="0">
                <a:solidFill>
                  <a:schemeClr val="bg1"/>
                </a:solidFill>
                <a:latin typeface="+mj-lt"/>
              </a:rPr>
            </a:br>
            <a:r>
              <a:rPr lang="en-US" sz="1400" dirty="0">
                <a:solidFill>
                  <a:schemeClr val="bg1"/>
                </a:solidFill>
                <a:latin typeface="+mj-lt"/>
              </a:rPr>
              <a:t>high quality transit service.</a:t>
            </a:r>
          </a:p>
        </p:txBody>
      </p:sp>
      <p:sp>
        <p:nvSpPr>
          <p:cNvPr id="9" name="Content Placeholder 4"/>
          <p:cNvSpPr txBox="1">
            <a:spLocks/>
          </p:cNvSpPr>
          <p:nvPr/>
        </p:nvSpPr>
        <p:spPr bwMode="auto">
          <a:xfrm>
            <a:off x="4566694" y="2468880"/>
            <a:ext cx="4463005" cy="2971800"/>
          </a:xfrm>
          <a:prstGeom prst="rect">
            <a:avLst/>
          </a:prstGeom>
          <a:noFill/>
          <a:ln>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182563" indent="-182563" algn="l" rtl="0" eaLnBrk="0" fontAlgn="base" hangingPunct="0">
              <a:spcBef>
                <a:spcPct val="20000"/>
              </a:spcBef>
              <a:spcAft>
                <a:spcPct val="0"/>
              </a:spcAft>
              <a:buClr>
                <a:srgbClr val="1B69B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1B69B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1B69B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1B69B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1B69B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400" b="1" dirty="0"/>
              <a:t>We’re Planning: </a:t>
            </a:r>
            <a:r>
              <a:rPr lang="en-US" sz="1400" b="1" dirty="0">
                <a:ea typeface="Lato" panose="020F0502020204030203" pitchFamily="34" charset="0"/>
                <a:cs typeface="Lato" panose="020F0502020204030203" pitchFamily="34" charset="0"/>
              </a:rPr>
              <a:t>Next Priorities through 2040</a:t>
            </a:r>
            <a:endParaRPr lang="en-US" sz="1400" b="1" dirty="0"/>
          </a:p>
          <a:p>
            <a:pPr>
              <a:buClrTx/>
            </a:pPr>
            <a:r>
              <a:rPr lang="en-US" sz="1200" b="1" dirty="0"/>
              <a:t>Placed-based Service Expansions Based on Pilots and Action Plans</a:t>
            </a:r>
          </a:p>
          <a:p>
            <a:pPr lvl="1">
              <a:buClrTx/>
            </a:pPr>
            <a:r>
              <a:rPr lang="en-US" sz="1000" dirty="0"/>
              <a:t>Bus Rapid Transit</a:t>
            </a:r>
          </a:p>
          <a:p>
            <a:pPr lvl="1">
              <a:buClrTx/>
            </a:pPr>
            <a:r>
              <a:rPr lang="en-US" sz="1000" dirty="0"/>
              <a:t>Infill Stations</a:t>
            </a:r>
          </a:p>
          <a:p>
            <a:pPr>
              <a:buClrTx/>
            </a:pPr>
            <a:r>
              <a:rPr lang="en-US" sz="1200" b="1" dirty="0"/>
              <a:t>Better Bus Project Phase 3: Network Redesign Implementation</a:t>
            </a:r>
          </a:p>
          <a:p>
            <a:pPr>
              <a:buClrTx/>
            </a:pPr>
            <a:r>
              <a:rPr lang="en-US" sz="1200" b="1" dirty="0"/>
              <a:t>Early Actions from Commuter Rail Vision</a:t>
            </a:r>
          </a:p>
          <a:p>
            <a:pPr>
              <a:buClrTx/>
            </a:pPr>
            <a:r>
              <a:rPr lang="en-US" sz="1200" b="1" dirty="0"/>
              <a:t>Regional Multimodal West Station</a:t>
            </a:r>
          </a:p>
          <a:p>
            <a:pPr>
              <a:buClrTx/>
            </a:pPr>
            <a:r>
              <a:rPr lang="en-US" sz="1200" b="1" dirty="0"/>
              <a:t>South Coast Rail Phase 2</a:t>
            </a:r>
          </a:p>
          <a:p>
            <a:pPr>
              <a:buClrTx/>
            </a:pPr>
            <a:endParaRPr lang="en-US" sz="1200" dirty="0"/>
          </a:p>
          <a:p>
            <a:pPr>
              <a:buClrTx/>
            </a:pPr>
            <a:endParaRPr lang="en-US" sz="1200" i="1" dirty="0"/>
          </a:p>
          <a:p>
            <a:pPr marL="274637" lvl="1" indent="0" defTabSz="914400">
              <a:buClrTx/>
              <a:buNone/>
            </a:pPr>
            <a:endParaRPr lang="en-US" sz="1200" dirty="0">
              <a:latin typeface="+mj-lt"/>
            </a:endParaRPr>
          </a:p>
          <a:p>
            <a:pPr defTabSz="914400">
              <a:buClrTx/>
            </a:pPr>
            <a:endParaRPr lang="en-US" sz="1200" dirty="0">
              <a:latin typeface="+mj-lt"/>
            </a:endParaRPr>
          </a:p>
        </p:txBody>
      </p:sp>
      <p:sp>
        <p:nvSpPr>
          <p:cNvPr id="2" name="Rectangle 1"/>
          <p:cNvSpPr/>
          <p:nvPr/>
        </p:nvSpPr>
        <p:spPr>
          <a:xfrm>
            <a:off x="2028825" y="675703"/>
            <a:ext cx="95250" cy="66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10E5144F-63C6-43BD-B284-EE2424910D0F}" type="slidenum">
              <a:rPr lang="en-US" smtClean="0"/>
              <a:t>27</a:t>
            </a:fld>
            <a:endParaRPr lang="en-US" dirty="0"/>
          </a:p>
        </p:txBody>
      </p:sp>
    </p:spTree>
    <p:extLst>
      <p:ext uri="{BB962C8B-B14F-4D97-AF65-F5344CB8AC3E}">
        <p14:creationId xmlns:p14="http://schemas.microsoft.com/office/powerpoint/2010/main" val="1329801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 y="-118872"/>
            <a:ext cx="9143999" cy="1892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0" y="1737360"/>
            <a:ext cx="9144000" cy="738664"/>
          </a:xfrm>
          <a:prstGeom prst="rect">
            <a:avLst/>
          </a:prstGeom>
          <a:solidFill>
            <a:srgbClr val="0070C0"/>
          </a:solidFill>
        </p:spPr>
        <p:txBody>
          <a:bodyPr wrap="square" rtlCol="0">
            <a:spAutoFit/>
          </a:bodyPr>
          <a:lstStyle/>
          <a:p>
            <a:r>
              <a:rPr lang="en-US" sz="1400" b="1" dirty="0">
                <a:solidFill>
                  <a:schemeClr val="bg1"/>
                </a:solidFill>
                <a:latin typeface="Lato" panose="020F0502020204030203" pitchFamily="34" charset="0"/>
                <a:ea typeface="Lato" panose="020F0502020204030203" pitchFamily="34" charset="0"/>
                <a:cs typeface="Lato" panose="020F0502020204030203" pitchFamily="34" charset="0"/>
              </a:rPr>
              <a:t>Program Objective</a:t>
            </a: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 Accommodate growth at Logan International Airport and development sites in East Boston and Revere and ensure resiliency to severe weather and sea-level rise.</a:t>
            </a:r>
          </a:p>
          <a:p>
            <a:endParaRPr lang="en-US"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Content Placeholder 4"/>
          <p:cNvSpPr txBox="1">
            <a:spLocks/>
          </p:cNvSpPr>
          <p:nvPr/>
        </p:nvSpPr>
        <p:spPr bwMode="auto">
          <a:xfrm>
            <a:off x="152400" y="2468880"/>
            <a:ext cx="4114800" cy="2971800"/>
          </a:xfrm>
          <a:prstGeom prst="rect">
            <a:avLst/>
          </a:prstGeom>
          <a:noFill/>
          <a:ln>
            <a:no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lvl1pPr marL="182563" indent="-182563" algn="l" rtl="0" eaLnBrk="0" fontAlgn="base" hangingPunct="0">
              <a:spcBef>
                <a:spcPct val="20000"/>
              </a:spcBef>
              <a:spcAft>
                <a:spcPct val="0"/>
              </a:spcAft>
              <a:buClr>
                <a:srgbClr val="1B69B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1B69B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1B69B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1B69B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1B69B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defTabSz="914400">
              <a:buFont typeface="Arial" panose="020B0604020202020204" pitchFamily="34" charset="0"/>
              <a:buNone/>
            </a:pPr>
            <a:r>
              <a:rPr lang="en-US" sz="1400" b="1" dirty="0">
                <a:latin typeface="+mj-lt"/>
              </a:rPr>
              <a:t>We’re Doing: Commitments through 2023</a:t>
            </a:r>
          </a:p>
          <a:p>
            <a:pPr defTabSz="914400">
              <a:buClrTx/>
            </a:pPr>
            <a:r>
              <a:rPr lang="en-US" sz="1200" b="1" dirty="0">
                <a:latin typeface="+mj-lt"/>
              </a:rPr>
              <a:t>Resiliency Phase 1: Planning and Early Actions</a:t>
            </a:r>
          </a:p>
          <a:p>
            <a:pPr defTabSz="914400">
              <a:buClrTx/>
            </a:pPr>
            <a:r>
              <a:rPr lang="en-US" sz="1200" b="1" dirty="0">
                <a:latin typeface="+mj-lt"/>
              </a:rPr>
              <a:t>Reliability Centered Vehicle Maintenance Program</a:t>
            </a:r>
          </a:p>
          <a:p>
            <a:pPr defTabSz="914400">
              <a:buClrTx/>
            </a:pPr>
            <a:r>
              <a:rPr lang="en-US" sz="1200" b="1" dirty="0">
                <a:latin typeface="+mj-lt"/>
              </a:rPr>
              <a:t>Infrastructure Improvements between Maverick and Aquarium</a:t>
            </a:r>
          </a:p>
          <a:p>
            <a:pPr lvl="1" defTabSz="914400">
              <a:buClrTx/>
            </a:pPr>
            <a:r>
              <a:rPr lang="en-US" sz="1000" dirty="0">
                <a:latin typeface="+mj-lt"/>
              </a:rPr>
              <a:t>Power and ventilation upgrades</a:t>
            </a:r>
          </a:p>
          <a:p>
            <a:pPr lvl="1" defTabSz="914400">
              <a:buClrTx/>
            </a:pPr>
            <a:r>
              <a:rPr lang="en-US" sz="1000" dirty="0">
                <a:latin typeface="+mj-lt"/>
              </a:rPr>
              <a:t>Track replacement</a:t>
            </a:r>
          </a:p>
        </p:txBody>
      </p:sp>
      <p:sp>
        <p:nvSpPr>
          <p:cNvPr id="11" name="TextBox 10"/>
          <p:cNvSpPr txBox="1"/>
          <p:nvPr/>
        </p:nvSpPr>
        <p:spPr>
          <a:xfrm>
            <a:off x="152400" y="5699760"/>
            <a:ext cx="8801100" cy="523220"/>
          </a:xfrm>
          <a:prstGeom prst="rect">
            <a:avLst/>
          </a:prstGeom>
          <a:noFill/>
          <a:ln w="19050">
            <a:solidFill>
              <a:schemeClr val="bg1">
                <a:lumMod val="50000"/>
              </a:schemeClr>
            </a:solidFill>
            <a:prstDash val="sysDot"/>
          </a:ln>
        </p:spPr>
        <p:txBody>
          <a:bodyPr wrap="square" rtlCol="0">
            <a:spAutoFit/>
          </a:bodyPr>
          <a:lstStyle/>
          <a:p>
            <a:r>
              <a:rPr lang="en-US" sz="1400" b="1" i="1" dirty="0">
                <a:latin typeface="+mj-lt"/>
              </a:rPr>
              <a:t>We're Imagining:  </a:t>
            </a:r>
            <a:r>
              <a:rPr lang="en-US" sz="1400" i="1" dirty="0">
                <a:latin typeface="+mj-lt"/>
              </a:rPr>
              <a:t>Connecting the Blue Line to the Red Line, and extending it beyond to Back Bay and Longwood, and also north to downtown Lynn, to support transformational development </a:t>
            </a:r>
          </a:p>
        </p:txBody>
      </p:sp>
      <p:sp>
        <p:nvSpPr>
          <p:cNvPr id="14" name="Content Placeholder 4"/>
          <p:cNvSpPr txBox="1">
            <a:spLocks/>
          </p:cNvSpPr>
          <p:nvPr/>
        </p:nvSpPr>
        <p:spPr bwMode="auto">
          <a:xfrm>
            <a:off x="4552950" y="2468880"/>
            <a:ext cx="4400550" cy="2971800"/>
          </a:xfrm>
          <a:prstGeom prst="rect">
            <a:avLst/>
          </a:prstGeom>
          <a:noFill/>
          <a:ln>
            <a:no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lnSpcReduction="10000"/>
          </a:bodyPr>
          <a:lstStyle>
            <a:lvl1pPr marL="182563" indent="-182563" algn="l" rtl="0" eaLnBrk="0" fontAlgn="base" hangingPunct="0">
              <a:spcBef>
                <a:spcPct val="20000"/>
              </a:spcBef>
              <a:spcAft>
                <a:spcPct val="0"/>
              </a:spcAft>
              <a:buClr>
                <a:srgbClr val="1B69B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1B69B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1B69B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1B69B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1B69B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400" b="1" dirty="0">
                <a:ea typeface="Lato" panose="020F0502020204030203" pitchFamily="34" charset="0"/>
                <a:cs typeface="Lato" panose="020F0502020204030203" pitchFamily="34" charset="0"/>
              </a:rPr>
              <a:t>We’re Planning: Next Priorities through 2040</a:t>
            </a:r>
          </a:p>
          <a:p>
            <a:pPr>
              <a:buClrTx/>
              <a:buFont typeface="Lato" panose="020F0502020204030203" pitchFamily="34" charset="0"/>
              <a:buChar char="•"/>
            </a:pPr>
            <a:r>
              <a:rPr lang="en-US" sz="1200" b="1" dirty="0">
                <a:ea typeface="Lato" panose="020F0502020204030203" pitchFamily="34" charset="0"/>
                <a:cs typeface="Lato" panose="020F0502020204030203" pitchFamily="34" charset="0"/>
              </a:rPr>
              <a:t>Potential Downtown Pedestrian Connection between the Red and Blue Lines </a:t>
            </a:r>
          </a:p>
          <a:p>
            <a:pPr lvl="1">
              <a:buClrTx/>
              <a:buFont typeface="Lato" panose="020F0502020204030203" pitchFamily="34" charset="0"/>
              <a:buChar char="•"/>
            </a:pPr>
            <a:r>
              <a:rPr lang="en-US" sz="1000" dirty="0">
                <a:ea typeface="Lato" panose="020F0502020204030203" pitchFamily="34" charset="0"/>
                <a:cs typeface="Lato" panose="020F0502020204030203" pitchFamily="34" charset="0"/>
              </a:rPr>
              <a:t>Stations are only 600 feet apart</a:t>
            </a:r>
          </a:p>
          <a:p>
            <a:pPr lvl="1">
              <a:buClrTx/>
              <a:buFont typeface="Lato" panose="020F0502020204030203" pitchFamily="34" charset="0"/>
              <a:buChar char="•"/>
            </a:pPr>
            <a:r>
              <a:rPr lang="en-US" sz="1000" dirty="0">
                <a:ea typeface="Lato" panose="020F0502020204030203" pitchFamily="34" charset="0"/>
                <a:cs typeface="Lato" panose="020F0502020204030203" pitchFamily="34" charset="0"/>
              </a:rPr>
              <a:t>Alternative to Red-Blue Connector at Charles/MGH</a:t>
            </a:r>
          </a:p>
          <a:p>
            <a:pPr lvl="1">
              <a:buClrTx/>
              <a:buFont typeface="Lato" panose="020F0502020204030203" pitchFamily="34" charset="0"/>
              <a:buChar char="•"/>
            </a:pPr>
            <a:r>
              <a:rPr lang="en-US" sz="1000" dirty="0">
                <a:ea typeface="Lato" panose="020F0502020204030203" pitchFamily="34" charset="0"/>
                <a:cs typeface="Lato" panose="020F0502020204030203" pitchFamily="34" charset="0"/>
              </a:rPr>
              <a:t>Relieves congestion on Green and Orange Lines for Red-Blue connections</a:t>
            </a:r>
          </a:p>
          <a:p>
            <a:pPr lvl="1">
              <a:buClrTx/>
              <a:buFont typeface="Lato" panose="020F0502020204030203" pitchFamily="34" charset="0"/>
              <a:buChar char="•"/>
            </a:pPr>
            <a:r>
              <a:rPr lang="en-US" sz="1000" dirty="0">
                <a:ea typeface="Lato" panose="020F0502020204030203" pitchFamily="34" charset="0"/>
                <a:cs typeface="Lato" panose="020F0502020204030203" pitchFamily="34" charset="0"/>
              </a:rPr>
              <a:t>Step towards a Downtown Crossing-Park Street-State “downtown superstation”</a:t>
            </a:r>
          </a:p>
          <a:p>
            <a:pPr>
              <a:buClrTx/>
              <a:buFont typeface="Lato" panose="020F0502020204030203" pitchFamily="34" charset="0"/>
              <a:buChar char="•"/>
            </a:pPr>
            <a:r>
              <a:rPr lang="en-US" sz="1200" b="1" dirty="0">
                <a:ea typeface="Lato" panose="020F0502020204030203" pitchFamily="34" charset="0"/>
                <a:cs typeface="Lato" panose="020F0502020204030203" pitchFamily="34" charset="0"/>
              </a:rPr>
              <a:t>Blue Line Capacity and Reliability Improvements</a:t>
            </a:r>
          </a:p>
          <a:p>
            <a:pPr lvl="1">
              <a:buClrTx/>
              <a:buFont typeface="Lato" panose="020F0502020204030203" pitchFamily="34" charset="0"/>
              <a:buChar char="•"/>
            </a:pPr>
            <a:r>
              <a:rPr lang="en-US" sz="1000" dirty="0">
                <a:ea typeface="Lato" panose="020F0502020204030203" pitchFamily="34" charset="0"/>
                <a:cs typeface="Lato" panose="020F0502020204030203" pitchFamily="34" charset="0"/>
              </a:rPr>
              <a:t>Can add capacity with operational improvements and expanding train-sets </a:t>
            </a:r>
          </a:p>
          <a:p>
            <a:pPr lvl="1">
              <a:buClrTx/>
              <a:buFont typeface="Lato" panose="020F0502020204030203" pitchFamily="34" charset="0"/>
              <a:buChar char="•"/>
            </a:pPr>
            <a:r>
              <a:rPr lang="en-US" sz="1000" dirty="0">
                <a:ea typeface="Lato" panose="020F0502020204030203" pitchFamily="34" charset="0"/>
                <a:cs typeface="Lato" panose="020F0502020204030203" pitchFamily="34" charset="0"/>
              </a:rPr>
              <a:t>Signal system upgrades </a:t>
            </a:r>
          </a:p>
          <a:p>
            <a:pPr>
              <a:buClrTx/>
              <a:buFont typeface="Lato" panose="020F0502020204030203" pitchFamily="34" charset="0"/>
              <a:buChar char="•"/>
            </a:pPr>
            <a:r>
              <a:rPr lang="en-US" sz="1200" b="1" dirty="0">
                <a:ea typeface="Lato" panose="020F0502020204030203" pitchFamily="34" charset="0"/>
                <a:cs typeface="Lato" panose="020F0502020204030203" pitchFamily="34" charset="0"/>
              </a:rPr>
              <a:t>Resiliency Phase 2: Further Implementation</a:t>
            </a:r>
          </a:p>
          <a:p>
            <a:pPr lvl="1">
              <a:buClrTx/>
              <a:buFont typeface="Lato" panose="020F0502020204030203" pitchFamily="34" charset="0"/>
              <a:buChar char="•"/>
            </a:pPr>
            <a:r>
              <a:rPr lang="en-US" sz="1000" dirty="0">
                <a:ea typeface="Lato" panose="020F0502020204030203" pitchFamily="34" charset="0"/>
                <a:cs typeface="Lato" panose="020F0502020204030203" pitchFamily="34" charset="0"/>
              </a:rPr>
              <a:t>Portal to protect Aquarium-Maverick tunnel</a:t>
            </a:r>
          </a:p>
          <a:p>
            <a:pPr lvl="1">
              <a:buClrTx/>
              <a:buFont typeface="Lato" panose="020F0502020204030203" pitchFamily="34" charset="0"/>
              <a:buChar char="•"/>
            </a:pPr>
            <a:r>
              <a:rPr lang="en-US" sz="1000" dirty="0">
                <a:ea typeface="Lato" panose="020F0502020204030203" pitchFamily="34" charset="0"/>
                <a:cs typeface="Lato" panose="020F0502020204030203" pitchFamily="34" charset="0"/>
              </a:rPr>
              <a:t>Orient Heights maintenance yard resiliency</a:t>
            </a:r>
          </a:p>
          <a:p>
            <a:pPr lvl="1">
              <a:buClrTx/>
              <a:buFont typeface="Lato" panose="020F0502020204030203" pitchFamily="34" charset="0"/>
              <a:buChar char="•"/>
            </a:pPr>
            <a:endParaRPr lang="en-US" sz="1200" dirty="0">
              <a:ea typeface="Lato" panose="020F0502020204030203" pitchFamily="34" charset="0"/>
              <a:cs typeface="Lato" panose="020F0502020204030203" pitchFamily="34" charset="0"/>
            </a:endParaRPr>
          </a:p>
        </p:txBody>
      </p:sp>
      <p:sp>
        <p:nvSpPr>
          <p:cNvPr id="3" name="Slide Number Placeholder 2"/>
          <p:cNvSpPr>
            <a:spLocks noGrp="1"/>
          </p:cNvSpPr>
          <p:nvPr>
            <p:ph type="sldNum" sz="quarter" idx="12"/>
          </p:nvPr>
        </p:nvSpPr>
        <p:spPr/>
        <p:txBody>
          <a:bodyPr/>
          <a:lstStyle/>
          <a:p>
            <a:fld id="{10E5144F-63C6-43BD-B284-EE2424910D0F}" type="slidenum">
              <a:rPr lang="en-US" smtClean="0"/>
              <a:t>28</a:t>
            </a:fld>
            <a:endParaRPr lang="en-US" dirty="0"/>
          </a:p>
        </p:txBody>
      </p:sp>
    </p:spTree>
    <p:extLst>
      <p:ext uri="{BB962C8B-B14F-4D97-AF65-F5344CB8AC3E}">
        <p14:creationId xmlns:p14="http://schemas.microsoft.com/office/powerpoint/2010/main" val="2207575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118872"/>
            <a:ext cx="9144000" cy="1892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0" y="1737360"/>
            <a:ext cx="9144000" cy="523220"/>
          </a:xfrm>
          <a:prstGeom prst="rect">
            <a:avLst/>
          </a:prstGeom>
          <a:solidFill>
            <a:srgbClr val="009E47"/>
          </a:solidFill>
        </p:spPr>
        <p:txBody>
          <a:bodyPr wrap="square" rtlCol="0">
            <a:spAutoFit/>
          </a:bodyPr>
          <a:lstStyle/>
          <a:p>
            <a:r>
              <a:rPr lang="en-US" sz="1400" b="1" dirty="0">
                <a:solidFill>
                  <a:schemeClr val="bg1"/>
                </a:solidFill>
                <a:latin typeface="+mj-lt"/>
              </a:rPr>
              <a:t>Program Objective</a:t>
            </a:r>
            <a:r>
              <a:rPr lang="en-US" sz="1400" dirty="0">
                <a:solidFill>
                  <a:schemeClr val="bg1"/>
                </a:solidFill>
                <a:latin typeface="+mj-lt"/>
              </a:rPr>
              <a:t>: Increase capacity with redesigned, larger vehicles and modernized infrastructure on the nation’s busiest light rail line by at least 50%.</a:t>
            </a:r>
          </a:p>
        </p:txBody>
      </p:sp>
      <p:sp>
        <p:nvSpPr>
          <p:cNvPr id="8" name="Content Placeholder 4"/>
          <p:cNvSpPr txBox="1">
            <a:spLocks/>
          </p:cNvSpPr>
          <p:nvPr/>
        </p:nvSpPr>
        <p:spPr bwMode="auto">
          <a:xfrm>
            <a:off x="152398" y="2262485"/>
            <a:ext cx="4414295" cy="3268980"/>
          </a:xfrm>
          <a:prstGeom prst="rect">
            <a:avLst/>
          </a:prstGeom>
          <a:noFill/>
          <a:ln>
            <a:no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lvl1pPr marL="182563" indent="-182563" algn="l" rtl="0" eaLnBrk="0" fontAlgn="base" hangingPunct="0">
              <a:spcBef>
                <a:spcPct val="20000"/>
              </a:spcBef>
              <a:spcAft>
                <a:spcPct val="0"/>
              </a:spcAft>
              <a:buClr>
                <a:srgbClr val="1B69B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1B69B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1B69B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1B69B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1B69B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defTabSz="914400">
              <a:buFont typeface="Arial" panose="020B0604020202020204" pitchFamily="34" charset="0"/>
              <a:buNone/>
            </a:pPr>
            <a:r>
              <a:rPr lang="en-US" sz="1400" b="1" dirty="0">
                <a:latin typeface="+mj-lt"/>
              </a:rPr>
              <a:t>We’re Doing: Commitments through 2023</a:t>
            </a:r>
          </a:p>
          <a:p>
            <a:pPr defTabSz="914400">
              <a:buClrTx/>
            </a:pPr>
            <a:r>
              <a:rPr lang="en-US" sz="1200" b="1" dirty="0">
                <a:latin typeface="+mj-lt"/>
              </a:rPr>
              <a:t>Green Line Transformation Phase 1: SGR Projects</a:t>
            </a:r>
          </a:p>
          <a:p>
            <a:pPr lvl="1" defTabSz="914400">
              <a:buClrTx/>
            </a:pPr>
            <a:r>
              <a:rPr lang="en-US" sz="1000" dirty="0">
                <a:latin typeface="+mj-lt"/>
              </a:rPr>
              <a:t>Track, signal and power upgrades to improve reliability</a:t>
            </a:r>
          </a:p>
          <a:p>
            <a:pPr lvl="1" defTabSz="914400">
              <a:buClrTx/>
            </a:pPr>
            <a:r>
              <a:rPr lang="en-US" sz="1000" dirty="0">
                <a:latin typeface="+mj-lt"/>
              </a:rPr>
              <a:t>Planning for Phase 2</a:t>
            </a:r>
          </a:p>
          <a:p>
            <a:pPr defTabSz="914400">
              <a:buClrTx/>
            </a:pPr>
            <a:r>
              <a:rPr lang="en-US" sz="1200" b="1" dirty="0">
                <a:latin typeface="+mj-lt"/>
              </a:rPr>
              <a:t>Green Line Extension</a:t>
            </a:r>
          </a:p>
          <a:p>
            <a:pPr lvl="1" defTabSz="914400">
              <a:buClrTx/>
            </a:pPr>
            <a:r>
              <a:rPr lang="en-US" sz="1000" dirty="0">
                <a:latin typeface="+mj-lt"/>
              </a:rPr>
              <a:t>4.5-mile extension to College Avenue in Medford and Union Square in Somerville</a:t>
            </a:r>
          </a:p>
          <a:p>
            <a:pPr lvl="1" defTabSz="914400">
              <a:buClrTx/>
            </a:pPr>
            <a:r>
              <a:rPr lang="en-US" sz="1000" dirty="0">
                <a:latin typeface="+mj-lt"/>
              </a:rPr>
              <a:t>Puts 80% of all Somerville residents within walking distance of rapid transit</a:t>
            </a:r>
          </a:p>
          <a:p>
            <a:pPr defTabSz="914400">
              <a:buClrTx/>
            </a:pPr>
            <a:r>
              <a:rPr lang="en-US" sz="1200" b="1" dirty="0">
                <a:latin typeface="+mj-lt"/>
              </a:rPr>
              <a:t>Surface Green Line Stop Consolidation</a:t>
            </a:r>
          </a:p>
          <a:p>
            <a:pPr lvl="1" defTabSz="914400">
              <a:buClrTx/>
            </a:pPr>
            <a:r>
              <a:rPr lang="en-US" sz="1000" dirty="0">
                <a:latin typeface="+mj-lt"/>
              </a:rPr>
              <a:t>4 stops on B branch</a:t>
            </a:r>
          </a:p>
          <a:p>
            <a:pPr lvl="1" defTabSz="914400">
              <a:buClrTx/>
            </a:pPr>
            <a:r>
              <a:rPr lang="en-US" sz="1000" dirty="0">
                <a:latin typeface="+mj-lt"/>
              </a:rPr>
              <a:t>Exploring other opportunities</a:t>
            </a:r>
          </a:p>
          <a:p>
            <a:pPr defTabSz="914400">
              <a:buClrTx/>
            </a:pPr>
            <a:r>
              <a:rPr lang="en-US" sz="1200" b="1" dirty="0">
                <a:latin typeface="+mj-lt"/>
              </a:rPr>
              <a:t>Surface Green Line Transit Signal Priority Infrastructure</a:t>
            </a:r>
          </a:p>
          <a:p>
            <a:pPr lvl="1" defTabSz="914400">
              <a:buClrTx/>
            </a:pPr>
            <a:r>
              <a:rPr lang="en-US" sz="1000" dirty="0">
                <a:latin typeface="+mj-lt"/>
              </a:rPr>
              <a:t>For trains at B, C, and E line street crossings</a:t>
            </a:r>
          </a:p>
          <a:p>
            <a:pPr lvl="1" defTabSz="914400">
              <a:buClrTx/>
            </a:pPr>
            <a:r>
              <a:rPr lang="en-US" sz="1000" dirty="0">
                <a:latin typeface="+mj-lt"/>
              </a:rPr>
              <a:t>$30m improvement plan for 60 grade crossings</a:t>
            </a:r>
          </a:p>
          <a:p>
            <a:pPr defTabSz="914400">
              <a:buClrTx/>
            </a:pPr>
            <a:r>
              <a:rPr lang="en-US" sz="1200" b="1" dirty="0">
                <a:latin typeface="+mj-lt"/>
              </a:rPr>
              <a:t>Green Line Train Protection</a:t>
            </a:r>
            <a:r>
              <a:rPr lang="en-US" sz="1200" dirty="0">
                <a:latin typeface="+mj-lt"/>
              </a:rPr>
              <a:t>: Collision-avoidance automatic-braking systems</a:t>
            </a:r>
          </a:p>
          <a:p>
            <a:pPr defTabSz="914400">
              <a:buClrTx/>
            </a:pPr>
            <a:r>
              <a:rPr lang="en-US" sz="1200" b="1" dirty="0">
                <a:latin typeface="+mj-lt"/>
              </a:rPr>
              <a:t>Accessibility Upgrades at Hynes, Symphony Stations</a:t>
            </a:r>
          </a:p>
        </p:txBody>
      </p:sp>
      <p:sp>
        <p:nvSpPr>
          <p:cNvPr id="11" name="TextBox 10"/>
          <p:cNvSpPr txBox="1"/>
          <p:nvPr/>
        </p:nvSpPr>
        <p:spPr>
          <a:xfrm>
            <a:off x="152398" y="5927910"/>
            <a:ext cx="8801102" cy="461665"/>
          </a:xfrm>
          <a:prstGeom prst="rect">
            <a:avLst/>
          </a:prstGeom>
          <a:noFill/>
          <a:ln w="19050">
            <a:solidFill>
              <a:schemeClr val="bg1">
                <a:lumMod val="50000"/>
              </a:schemeClr>
            </a:solidFill>
            <a:prstDash val="sysDot"/>
          </a:ln>
        </p:spPr>
        <p:txBody>
          <a:bodyPr wrap="square" rtlCol="0">
            <a:spAutoFit/>
          </a:bodyPr>
          <a:lstStyle/>
          <a:p>
            <a:r>
              <a:rPr lang="en-US" sz="1200" b="1" i="1" dirty="0">
                <a:latin typeface="+mj-lt"/>
              </a:rPr>
              <a:t>We're Imagining:  </a:t>
            </a:r>
            <a:r>
              <a:rPr lang="en-US" sz="1200" i="1" dirty="0">
                <a:latin typeface="+mj-lt"/>
              </a:rPr>
              <a:t>Extensions to Mystic Valley Parkway in Somerville/Medford, Hyde Square in Jamaica Plain. Park Street-Downtown Crossing “superstation.” Reconfiguring 27 B and C branch stops to allow trains of two Type 10 cars, doubling capacity.</a:t>
            </a:r>
          </a:p>
        </p:txBody>
      </p:sp>
      <p:sp>
        <p:nvSpPr>
          <p:cNvPr id="10" name="Content Placeholder 4"/>
          <p:cNvSpPr txBox="1">
            <a:spLocks/>
          </p:cNvSpPr>
          <p:nvPr/>
        </p:nvSpPr>
        <p:spPr bwMode="auto">
          <a:xfrm>
            <a:off x="4572000" y="2262485"/>
            <a:ext cx="4414295" cy="3268980"/>
          </a:xfrm>
          <a:prstGeom prst="rect">
            <a:avLst/>
          </a:prstGeom>
          <a:noFill/>
          <a:ln>
            <a:no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lvl1pPr marL="182563" indent="-182563" algn="l" rtl="0" eaLnBrk="0" fontAlgn="base" hangingPunct="0">
              <a:spcBef>
                <a:spcPct val="20000"/>
              </a:spcBef>
              <a:spcAft>
                <a:spcPct val="0"/>
              </a:spcAft>
              <a:buClr>
                <a:srgbClr val="1B69B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1B69B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1B69B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1B69B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1B69B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400" b="1" dirty="0"/>
              <a:t>We’re Planning: </a:t>
            </a:r>
            <a:r>
              <a:rPr lang="en-US" sz="1400" b="1" dirty="0">
                <a:ea typeface="Lato" panose="020F0502020204030203" pitchFamily="34" charset="0"/>
                <a:cs typeface="Lato" panose="020F0502020204030203" pitchFamily="34" charset="0"/>
              </a:rPr>
              <a:t>Next Priorities through 2040 </a:t>
            </a:r>
          </a:p>
          <a:p>
            <a:pPr>
              <a:buClrTx/>
            </a:pPr>
            <a:r>
              <a:rPr lang="en-US" sz="1200" b="1" dirty="0"/>
              <a:t>Green Line Transformation Phases 2 &amp; 3</a:t>
            </a:r>
          </a:p>
          <a:p>
            <a:pPr lvl="1">
              <a:buClrTx/>
            </a:pPr>
            <a:r>
              <a:rPr lang="en-US" sz="1000" dirty="0"/>
              <a:t>All-new “Type 10” longer cars</a:t>
            </a:r>
          </a:p>
          <a:p>
            <a:pPr lvl="1">
              <a:buClrTx/>
            </a:pPr>
            <a:r>
              <a:rPr lang="en-US" sz="1000" dirty="0"/>
              <a:t>116 feet long, compared to 74 now</a:t>
            </a:r>
          </a:p>
          <a:p>
            <a:pPr lvl="1">
              <a:buClrTx/>
            </a:pPr>
            <a:r>
              <a:rPr lang="en-US" sz="1000" dirty="0"/>
              <a:t>Fully accessible, low-floors throughout car</a:t>
            </a:r>
          </a:p>
          <a:p>
            <a:pPr lvl="1">
              <a:buClrTx/>
            </a:pPr>
            <a:r>
              <a:rPr lang="en-US" sz="1000" dirty="0"/>
              <a:t>Five entry-exit doors per car</a:t>
            </a:r>
          </a:p>
          <a:p>
            <a:pPr lvl="1">
              <a:buClrTx/>
            </a:pPr>
            <a:r>
              <a:rPr lang="en-US" sz="1000" dirty="0"/>
              <a:t>Requires upgraded maintenance facilities</a:t>
            </a:r>
          </a:p>
          <a:p>
            <a:pPr lvl="1">
              <a:buClrTx/>
            </a:pPr>
            <a:r>
              <a:rPr lang="en-US" sz="1000" dirty="0"/>
              <a:t>15% more capacity by increasing peak weekday trains from 73 to 94</a:t>
            </a:r>
          </a:p>
          <a:p>
            <a:pPr lvl="1">
              <a:buClrTx/>
            </a:pPr>
            <a:r>
              <a:rPr lang="en-US" sz="1000" dirty="0"/>
              <a:t>50% more capacity by adding 2-car trains to D and E branches</a:t>
            </a:r>
          </a:p>
          <a:p>
            <a:pPr>
              <a:buClrTx/>
            </a:pPr>
            <a:r>
              <a:rPr lang="en-US" sz="1200" b="1" dirty="0"/>
              <a:t>Explore Reservation and Right-of-Way Expansion for Surface Green Line</a:t>
            </a:r>
          </a:p>
          <a:p>
            <a:pPr lvl="1">
              <a:buClrTx/>
            </a:pPr>
            <a:r>
              <a:rPr lang="en-US" sz="1000" dirty="0"/>
              <a:t>Dedicated Right of Way on E-branch</a:t>
            </a:r>
          </a:p>
          <a:p>
            <a:pPr lvl="1">
              <a:buClrTx/>
            </a:pPr>
            <a:r>
              <a:rPr lang="en-US" sz="1000" dirty="0"/>
              <a:t>Prevent turning conflicts on B &amp; C branch</a:t>
            </a:r>
          </a:p>
        </p:txBody>
      </p:sp>
      <p:sp>
        <p:nvSpPr>
          <p:cNvPr id="2" name="Slide Number Placeholder 1"/>
          <p:cNvSpPr>
            <a:spLocks noGrp="1"/>
          </p:cNvSpPr>
          <p:nvPr>
            <p:ph type="sldNum" sz="quarter" idx="12"/>
          </p:nvPr>
        </p:nvSpPr>
        <p:spPr/>
        <p:txBody>
          <a:bodyPr/>
          <a:lstStyle/>
          <a:p>
            <a:fld id="{10E5144F-63C6-43BD-B284-EE2424910D0F}" type="slidenum">
              <a:rPr lang="en-US" smtClean="0"/>
              <a:t>29</a:t>
            </a:fld>
            <a:endParaRPr lang="en-US" dirty="0"/>
          </a:p>
        </p:txBody>
      </p:sp>
    </p:spTree>
    <p:extLst>
      <p:ext uri="{BB962C8B-B14F-4D97-AF65-F5344CB8AC3E}">
        <p14:creationId xmlns:p14="http://schemas.microsoft.com/office/powerpoint/2010/main" val="2522871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Focus40 Overview</a:t>
            </a:r>
          </a:p>
        </p:txBody>
      </p:sp>
      <p:sp>
        <p:nvSpPr>
          <p:cNvPr id="3" name="Content Placeholder 2"/>
          <p:cNvSpPr>
            <a:spLocks noGrp="1"/>
          </p:cNvSpPr>
          <p:nvPr>
            <p:ph idx="1"/>
          </p:nvPr>
        </p:nvSpPr>
        <p:spPr>
          <a:xfrm>
            <a:off x="457200" y="1600200"/>
            <a:ext cx="8229600" cy="4813126"/>
          </a:xfrm>
        </p:spPr>
        <p:txBody>
          <a:bodyPr/>
          <a:lstStyle/>
          <a:p>
            <a:pPr marL="0" indent="0">
              <a:buNone/>
            </a:pPr>
            <a:r>
              <a:rPr lang="en-US" sz="1500" b="1" dirty="0"/>
              <a:t>A long-range plan for how the MBTA can meet the needs of the region in 2040:</a:t>
            </a:r>
          </a:p>
          <a:p>
            <a:pPr marL="285750" indent="-285750"/>
            <a:r>
              <a:rPr lang="en-US" sz="1500" dirty="0"/>
              <a:t>A 20-year plan as required by MBTA enabling legislation</a:t>
            </a:r>
          </a:p>
          <a:p>
            <a:pPr marL="285750" indent="-285750"/>
            <a:r>
              <a:rPr lang="en-US" sz="1500" dirty="0"/>
              <a:t>A roadmap of investments to feed future MBTA Capital Investment Plans</a:t>
            </a:r>
          </a:p>
          <a:p>
            <a:pPr marL="0" indent="0">
              <a:buNone/>
            </a:pPr>
            <a:endParaRPr lang="en-US" sz="1500" dirty="0"/>
          </a:p>
          <a:p>
            <a:pPr marL="0" indent="0">
              <a:buNone/>
            </a:pPr>
            <a:endParaRPr lang="en-US" sz="1500" dirty="0"/>
          </a:p>
          <a:p>
            <a:pPr marL="0" indent="0">
              <a:buNone/>
            </a:pPr>
            <a:endParaRPr lang="en-US" sz="1500" dirty="0"/>
          </a:p>
          <a:p>
            <a:pPr marL="0" indent="0">
              <a:buNone/>
            </a:pPr>
            <a:endParaRPr lang="en-US" sz="1500" dirty="0"/>
          </a:p>
          <a:p>
            <a:pPr marL="0" indent="0">
              <a:buNone/>
            </a:pPr>
            <a:r>
              <a:rPr lang="en-US" sz="1500" b="1" dirty="0"/>
              <a:t>Key Components of Focus40 Plan:</a:t>
            </a:r>
          </a:p>
          <a:p>
            <a:pPr marL="285750" indent="-285750"/>
            <a:r>
              <a:rPr lang="en-US" sz="1500" b="1" dirty="0"/>
              <a:t>Programs</a:t>
            </a:r>
            <a:r>
              <a:rPr lang="en-US" sz="1500" dirty="0"/>
              <a:t>: Highlight potential investments that could enable the MBTA system to best serve the region over the long term, divided into three categories (We’re Doing, We’re Planning, We're Imagining)</a:t>
            </a:r>
          </a:p>
          <a:p>
            <a:pPr marL="285750" indent="-285750"/>
            <a:r>
              <a:rPr lang="en-US" sz="1500" b="1" dirty="0"/>
              <a:t>Priority Places</a:t>
            </a:r>
            <a:r>
              <a:rPr lang="en-US" sz="1500" dirty="0"/>
              <a:t>: Identify priority areas for new or improved service based on where investments have the greatest likelihood to deliver ridership and other benefits to the region</a:t>
            </a:r>
          </a:p>
          <a:p>
            <a:pPr marL="0" indent="0">
              <a:buNone/>
            </a:pPr>
            <a:r>
              <a:rPr lang="en-US" sz="1500" b="1" dirty="0"/>
              <a:t>Focus40 is NOT a Financially-Constrained Capital Plan </a:t>
            </a:r>
          </a:p>
          <a:p>
            <a:r>
              <a:rPr lang="en-US" sz="1500" dirty="0"/>
              <a:t>Once finalized, investments not yet underway (those identified in </a:t>
            </a:r>
            <a:r>
              <a:rPr lang="en-US" sz="1500" i="1" dirty="0"/>
              <a:t>We’re Planning: Priorities through 2040)</a:t>
            </a:r>
            <a:r>
              <a:rPr lang="en-US" sz="1500" dirty="0"/>
              <a:t> will be prioritized for planning/design work and, if deemed to be cost-effective, phased through existing, rolling 5-year capital planning process</a:t>
            </a:r>
          </a:p>
          <a:p>
            <a:pPr marL="285750" indent="-285750"/>
            <a:endParaRPr lang="en-US" sz="1600" dirty="0"/>
          </a:p>
          <a:p>
            <a:pPr marL="0" indent="0">
              <a:buNone/>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619" y="2568723"/>
            <a:ext cx="6978746" cy="902636"/>
          </a:xfrm>
          <a:prstGeom prst="rect">
            <a:avLst/>
          </a:prstGeom>
        </p:spPr>
      </p:pic>
    </p:spTree>
    <p:extLst>
      <p:ext uri="{BB962C8B-B14F-4D97-AF65-F5344CB8AC3E}">
        <p14:creationId xmlns:p14="http://schemas.microsoft.com/office/powerpoint/2010/main" val="2093040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118872"/>
            <a:ext cx="9144000" cy="1892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0" y="1737360"/>
            <a:ext cx="9144000" cy="523220"/>
          </a:xfrm>
          <a:prstGeom prst="rect">
            <a:avLst/>
          </a:prstGeom>
          <a:solidFill>
            <a:srgbClr val="FF0000"/>
          </a:solidFill>
        </p:spPr>
        <p:txBody>
          <a:bodyPr wrap="square" rtlCol="0">
            <a:spAutoFit/>
          </a:bodyPr>
          <a:lstStyle/>
          <a:p>
            <a:r>
              <a:rPr lang="en-US" sz="1400" b="1" dirty="0">
                <a:solidFill>
                  <a:schemeClr val="bg1"/>
                </a:solidFill>
                <a:latin typeface="+mj-lt"/>
              </a:rPr>
              <a:t>Program Objective</a:t>
            </a:r>
            <a:r>
              <a:rPr lang="en-US" sz="1400" dirty="0">
                <a:solidFill>
                  <a:schemeClr val="bg1"/>
                </a:solidFill>
                <a:latin typeface="+mj-lt"/>
              </a:rPr>
              <a:t>: Enable a modernized line with peak trains every 3 minutes to connect residents of transit-oriented housing to growing job centers - all connected to a reimagined Mattapan Line.</a:t>
            </a:r>
          </a:p>
        </p:txBody>
      </p:sp>
      <p:sp>
        <p:nvSpPr>
          <p:cNvPr id="9" name="Content Placeholder 4"/>
          <p:cNvSpPr txBox="1">
            <a:spLocks/>
          </p:cNvSpPr>
          <p:nvPr/>
        </p:nvSpPr>
        <p:spPr bwMode="auto">
          <a:xfrm>
            <a:off x="152400" y="2468880"/>
            <a:ext cx="4419600" cy="2971800"/>
          </a:xfrm>
          <a:prstGeom prst="rect">
            <a:avLst/>
          </a:prstGeom>
          <a:noFill/>
          <a:ln>
            <a:no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lvl1pPr marL="182563" indent="-182563" algn="l" rtl="0" eaLnBrk="0" fontAlgn="base" hangingPunct="0">
              <a:spcBef>
                <a:spcPct val="20000"/>
              </a:spcBef>
              <a:spcAft>
                <a:spcPct val="0"/>
              </a:spcAft>
              <a:buClr>
                <a:srgbClr val="1B69B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1B69B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1B69B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1B69B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1B69B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400" b="1" dirty="0">
                <a:latin typeface="+mj-lt"/>
              </a:rPr>
              <a:t>We’re Doing: </a:t>
            </a:r>
            <a:r>
              <a:rPr lang="en-US" sz="1400" b="1" dirty="0"/>
              <a:t>Commitments through 2023</a:t>
            </a:r>
          </a:p>
          <a:p>
            <a:pPr defTabSz="914400">
              <a:buClrTx/>
            </a:pPr>
            <a:r>
              <a:rPr lang="en-US" sz="1200" b="1" dirty="0">
                <a:latin typeface="+mj-lt"/>
              </a:rPr>
              <a:t>Fleet Replacement and Maintenance Facility Upgrades</a:t>
            </a:r>
          </a:p>
          <a:p>
            <a:pPr lvl="1" defTabSz="914400">
              <a:buClrTx/>
            </a:pPr>
            <a:r>
              <a:rPr lang="en-US" sz="1000" dirty="0">
                <a:latin typeface="+mj-lt"/>
              </a:rPr>
              <a:t>Replacing all 218 Red Line cars</a:t>
            </a:r>
          </a:p>
          <a:p>
            <a:pPr defTabSz="914400">
              <a:buClrTx/>
            </a:pPr>
            <a:r>
              <a:rPr lang="en-US" sz="1200" b="1" dirty="0">
                <a:latin typeface="+mj-lt"/>
              </a:rPr>
              <a:t>Capacity and Reliability Improvements:</a:t>
            </a:r>
          </a:p>
          <a:p>
            <a:pPr lvl="1" defTabSz="914400">
              <a:buClrTx/>
            </a:pPr>
            <a:r>
              <a:rPr lang="en-US" sz="1000" dirty="0">
                <a:latin typeface="+mj-lt"/>
              </a:rPr>
              <a:t>Modernizing signals, traction power</a:t>
            </a:r>
          </a:p>
          <a:p>
            <a:pPr lvl="1" defTabSz="914400">
              <a:buClrTx/>
            </a:pPr>
            <a:r>
              <a:rPr lang="en-US" sz="1000" dirty="0">
                <a:latin typeface="+mj-lt"/>
              </a:rPr>
              <a:t>Improving Alewife bottleneck </a:t>
            </a:r>
          </a:p>
          <a:p>
            <a:pPr lvl="1" defTabSz="914400">
              <a:buClrTx/>
            </a:pPr>
            <a:r>
              <a:rPr lang="en-US" sz="1000" dirty="0"/>
              <a:t>Peak service increased from every 4.5 minutes to 3 minutes </a:t>
            </a:r>
          </a:p>
          <a:p>
            <a:pPr defTabSz="914400">
              <a:buClrTx/>
            </a:pPr>
            <a:r>
              <a:rPr lang="en-US" sz="1200" b="1" dirty="0">
                <a:latin typeface="+mj-lt"/>
              </a:rPr>
              <a:t>Red Line South Improvements (Wollaston, TOD, Parking Garages)</a:t>
            </a:r>
          </a:p>
          <a:p>
            <a:pPr defTabSz="914400">
              <a:buClrTx/>
            </a:pPr>
            <a:r>
              <a:rPr lang="en-US" sz="1200" b="1" dirty="0">
                <a:latin typeface="+mj-lt"/>
              </a:rPr>
              <a:t>Mattapan High Speed Line Reimagining and Short-Term Improvements</a:t>
            </a:r>
          </a:p>
          <a:p>
            <a:pPr lvl="1" defTabSz="914400">
              <a:buClrTx/>
            </a:pPr>
            <a:r>
              <a:rPr lang="en-US" sz="1000" dirty="0">
                <a:latin typeface="+mj-lt"/>
              </a:rPr>
              <a:t>Vehicles are over 70 years old and replacement parts and components are no longer available</a:t>
            </a:r>
          </a:p>
          <a:p>
            <a:pPr lvl="1" defTabSz="914400">
              <a:buClrTx/>
            </a:pPr>
            <a:r>
              <a:rPr lang="en-US" sz="1000" dirty="0"/>
              <a:t>Rehabilitate fleet to allow antique trolleys to continue operating until new technology becomes available </a:t>
            </a:r>
          </a:p>
          <a:p>
            <a:pPr lvl="1" defTabSz="914400">
              <a:buClrTx/>
            </a:pPr>
            <a:endParaRPr lang="en-US" sz="1000" dirty="0">
              <a:latin typeface="+mj-lt"/>
            </a:endParaRPr>
          </a:p>
        </p:txBody>
      </p:sp>
      <p:sp>
        <p:nvSpPr>
          <p:cNvPr id="10" name="Content Placeholder 4"/>
          <p:cNvSpPr txBox="1">
            <a:spLocks/>
          </p:cNvSpPr>
          <p:nvPr/>
        </p:nvSpPr>
        <p:spPr bwMode="auto">
          <a:xfrm>
            <a:off x="4572000" y="2468880"/>
            <a:ext cx="4114800" cy="2971800"/>
          </a:xfrm>
          <a:prstGeom prst="rect">
            <a:avLst/>
          </a:prstGeom>
          <a:noFill/>
          <a:ln>
            <a:no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lvl1pPr marL="182563" indent="-182563" algn="l" rtl="0" eaLnBrk="0" fontAlgn="base" hangingPunct="0">
              <a:spcBef>
                <a:spcPct val="20000"/>
              </a:spcBef>
              <a:spcAft>
                <a:spcPct val="0"/>
              </a:spcAft>
              <a:buClr>
                <a:srgbClr val="1B69B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1B69B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1B69B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1B69B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1B69B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400" b="1" dirty="0"/>
              <a:t>We’re Planning: </a:t>
            </a:r>
            <a:r>
              <a:rPr lang="en-US" sz="1400" b="1" dirty="0">
                <a:ea typeface="Lato" panose="020F0502020204030203" pitchFamily="34" charset="0"/>
                <a:cs typeface="Lato" panose="020F0502020204030203" pitchFamily="34" charset="0"/>
              </a:rPr>
              <a:t>Next Priorities through 2040</a:t>
            </a:r>
            <a:endParaRPr lang="en-US" sz="1400" b="1" dirty="0"/>
          </a:p>
          <a:p>
            <a:pPr>
              <a:buClrTx/>
            </a:pPr>
            <a:r>
              <a:rPr lang="en-US" sz="1200" b="1" dirty="0"/>
              <a:t>Downtown Pedestrian Connection between the Red and Blue Lines</a:t>
            </a:r>
          </a:p>
          <a:p>
            <a:pPr>
              <a:buClrTx/>
            </a:pPr>
            <a:r>
              <a:rPr lang="en-US" sz="1200" b="1" dirty="0"/>
              <a:t>Strategic Track Reconfiguration to Address Bottlenecks</a:t>
            </a:r>
          </a:p>
          <a:p>
            <a:pPr lvl="1">
              <a:buClrTx/>
            </a:pPr>
            <a:r>
              <a:rPr lang="en-US" sz="1000" dirty="0"/>
              <a:t>Improve travel times and reduce delays by reconfiguring current track/signal bottlenecks at Park Street and Columbia Junction at JFK/UMass</a:t>
            </a:r>
          </a:p>
          <a:p>
            <a:pPr>
              <a:buClrTx/>
            </a:pPr>
            <a:r>
              <a:rPr lang="en-US" sz="1200" b="1" dirty="0"/>
              <a:t>Reimagine Mattapan Line</a:t>
            </a:r>
          </a:p>
          <a:p>
            <a:pPr lvl="1">
              <a:buClrTx/>
            </a:pPr>
            <a:r>
              <a:rPr lang="en-US" sz="1000" dirty="0"/>
              <a:t>Based on reimagining study and outreach</a:t>
            </a:r>
          </a:p>
        </p:txBody>
      </p:sp>
      <p:sp>
        <p:nvSpPr>
          <p:cNvPr id="14" name="TextBox 13"/>
          <p:cNvSpPr txBox="1"/>
          <p:nvPr/>
        </p:nvSpPr>
        <p:spPr>
          <a:xfrm>
            <a:off x="152400" y="5699760"/>
            <a:ext cx="8801100" cy="738664"/>
          </a:xfrm>
          <a:prstGeom prst="rect">
            <a:avLst/>
          </a:prstGeom>
          <a:noFill/>
          <a:ln w="19050">
            <a:solidFill>
              <a:schemeClr val="bg1">
                <a:lumMod val="50000"/>
              </a:schemeClr>
            </a:solidFill>
            <a:prstDash val="sysDot"/>
          </a:ln>
        </p:spPr>
        <p:txBody>
          <a:bodyPr wrap="square" rtlCol="0">
            <a:spAutoFit/>
          </a:bodyPr>
          <a:lstStyle/>
          <a:p>
            <a:r>
              <a:rPr lang="en-US" sz="1400" b="1" i="1" dirty="0"/>
              <a:t>We're Imagining: </a:t>
            </a:r>
            <a:r>
              <a:rPr lang="en-US" sz="1400" i="1" dirty="0"/>
              <a:t> A connection to the Blue Line and a downtown superstation to improve the customer experience and reduce travel times.</a:t>
            </a:r>
          </a:p>
          <a:p>
            <a:r>
              <a:rPr lang="en-US" sz="1400" i="1" dirty="0"/>
              <a:t> </a:t>
            </a:r>
          </a:p>
        </p:txBody>
      </p:sp>
      <p:sp>
        <p:nvSpPr>
          <p:cNvPr id="2" name="Slide Number Placeholder 1"/>
          <p:cNvSpPr>
            <a:spLocks noGrp="1"/>
          </p:cNvSpPr>
          <p:nvPr>
            <p:ph type="sldNum" sz="quarter" idx="12"/>
          </p:nvPr>
        </p:nvSpPr>
        <p:spPr/>
        <p:txBody>
          <a:bodyPr/>
          <a:lstStyle/>
          <a:p>
            <a:fld id="{10E5144F-63C6-43BD-B284-EE2424910D0F}" type="slidenum">
              <a:rPr lang="en-US" smtClean="0"/>
              <a:t>30</a:t>
            </a:fld>
            <a:endParaRPr lang="en-US" dirty="0"/>
          </a:p>
        </p:txBody>
      </p:sp>
    </p:spTree>
    <p:extLst>
      <p:ext uri="{BB962C8B-B14F-4D97-AF65-F5344CB8AC3E}">
        <p14:creationId xmlns:p14="http://schemas.microsoft.com/office/powerpoint/2010/main" val="1581023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 y="-118872"/>
            <a:ext cx="9143995" cy="1892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0" y="1737360"/>
            <a:ext cx="9144000" cy="738664"/>
          </a:xfrm>
          <a:prstGeom prst="rect">
            <a:avLst/>
          </a:prstGeom>
          <a:solidFill>
            <a:srgbClr val="F3901D"/>
          </a:solidFill>
        </p:spPr>
        <p:txBody>
          <a:bodyPr wrap="square" rtlCol="0">
            <a:spAutoFit/>
          </a:bodyPr>
          <a:lstStyle/>
          <a:p>
            <a:r>
              <a:rPr lang="en-US" sz="1400" b="1" dirty="0">
                <a:solidFill>
                  <a:schemeClr val="bg1"/>
                </a:solidFill>
                <a:latin typeface="+mj-lt"/>
              </a:rPr>
              <a:t>Program Objective</a:t>
            </a:r>
            <a:r>
              <a:rPr lang="en-US" sz="1400" dirty="0">
                <a:solidFill>
                  <a:schemeClr val="bg1"/>
                </a:solidFill>
                <a:latin typeface="+mj-lt"/>
              </a:rPr>
              <a:t>: Increase peak-hour service to every 4.5 minutes (3 minutes if development warrants) to serve homes and businesses throughout the growing corridor, serving additional riders from the Lower Mystic region. </a:t>
            </a:r>
          </a:p>
          <a:p>
            <a:endParaRPr lang="en-US" sz="1400" dirty="0">
              <a:solidFill>
                <a:schemeClr val="bg1"/>
              </a:solidFill>
              <a:latin typeface="+mj-lt"/>
            </a:endParaRPr>
          </a:p>
        </p:txBody>
      </p:sp>
      <p:sp>
        <p:nvSpPr>
          <p:cNvPr id="9" name="Content Placeholder 4"/>
          <p:cNvSpPr txBox="1">
            <a:spLocks/>
          </p:cNvSpPr>
          <p:nvPr/>
        </p:nvSpPr>
        <p:spPr bwMode="auto">
          <a:xfrm>
            <a:off x="152400" y="2468880"/>
            <a:ext cx="4419600" cy="2971800"/>
          </a:xfrm>
          <a:prstGeom prst="rect">
            <a:avLst/>
          </a:prstGeom>
          <a:noFill/>
          <a:ln>
            <a:no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lvl1pPr marL="182563" indent="-182563" algn="l" rtl="0" eaLnBrk="0" fontAlgn="base" hangingPunct="0">
              <a:spcBef>
                <a:spcPct val="20000"/>
              </a:spcBef>
              <a:spcAft>
                <a:spcPct val="0"/>
              </a:spcAft>
              <a:buClr>
                <a:srgbClr val="1B69B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1B69B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1B69B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1B69B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1B69B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400" b="1" dirty="0">
                <a:latin typeface="+mj-lt"/>
              </a:rPr>
              <a:t>We’re Doing: </a:t>
            </a:r>
            <a:r>
              <a:rPr lang="en-US" sz="1400" b="1" dirty="0"/>
              <a:t>Commitments through 2023</a:t>
            </a:r>
          </a:p>
          <a:p>
            <a:pPr defTabSz="914400">
              <a:buClrTx/>
            </a:pPr>
            <a:r>
              <a:rPr lang="en-US" sz="1200" b="1" dirty="0"/>
              <a:t>Fleet Replacement and Maintenance Facility Upgrades</a:t>
            </a:r>
          </a:p>
          <a:p>
            <a:pPr lvl="1" defTabSz="914400">
              <a:buClrTx/>
            </a:pPr>
            <a:r>
              <a:rPr lang="en-US" sz="1000" dirty="0">
                <a:latin typeface="+mj-lt"/>
              </a:rPr>
              <a:t>All 120 Orange Line cars are being replaced and 32 more are being added to expand the fleet</a:t>
            </a:r>
          </a:p>
          <a:p>
            <a:pPr lvl="1" defTabSz="914400">
              <a:buClrTx/>
            </a:pPr>
            <a:r>
              <a:rPr lang="en-US" sz="1000" dirty="0">
                <a:latin typeface="+mj-lt"/>
              </a:rPr>
              <a:t>Roomier cars, larger doors for faster boarding</a:t>
            </a:r>
          </a:p>
          <a:p>
            <a:pPr lvl="1" defTabSz="914400">
              <a:buClrTx/>
            </a:pPr>
            <a:r>
              <a:rPr lang="en-US" sz="1000" dirty="0">
                <a:latin typeface="+mj-lt"/>
              </a:rPr>
              <a:t>Wellington Car House to be rebuilt and expanded by 2021, with upgraded test track</a:t>
            </a:r>
          </a:p>
          <a:p>
            <a:pPr defTabSz="914400">
              <a:buClrTx/>
            </a:pPr>
            <a:r>
              <a:rPr lang="en-US" sz="1200" b="1" dirty="0"/>
              <a:t>Capacity and Reliability Improvements</a:t>
            </a:r>
          </a:p>
          <a:p>
            <a:pPr lvl="1" defTabSz="914400">
              <a:buClrTx/>
            </a:pPr>
            <a:r>
              <a:rPr lang="en-US" sz="1000" dirty="0"/>
              <a:t>Signal, power upgrades to support more frequent service</a:t>
            </a:r>
          </a:p>
          <a:p>
            <a:pPr lvl="1" defTabSz="914400">
              <a:buClrTx/>
            </a:pPr>
            <a:r>
              <a:rPr lang="en-US" sz="1000" dirty="0"/>
              <a:t>Peak service increased from every 6 minutes to 4.5 minutes</a:t>
            </a:r>
            <a:endParaRPr lang="en-US" sz="1000" b="1" dirty="0"/>
          </a:p>
          <a:p>
            <a:pPr defTabSz="914400">
              <a:buClrTx/>
            </a:pPr>
            <a:endParaRPr lang="en-US" sz="1400" dirty="0">
              <a:latin typeface="+mj-lt"/>
            </a:endParaRPr>
          </a:p>
          <a:p>
            <a:pPr lvl="1" indent="0" defTabSz="914400">
              <a:buFont typeface="Arial" panose="020B0604020202020204" pitchFamily="34" charset="0"/>
              <a:buNone/>
            </a:pPr>
            <a:r>
              <a:rPr lang="en-US" sz="1200" dirty="0">
                <a:latin typeface="+mj-lt"/>
              </a:rPr>
              <a:t>		</a:t>
            </a:r>
          </a:p>
        </p:txBody>
      </p:sp>
      <p:sp>
        <p:nvSpPr>
          <p:cNvPr id="13" name="TextBox 12"/>
          <p:cNvSpPr txBox="1"/>
          <p:nvPr/>
        </p:nvSpPr>
        <p:spPr>
          <a:xfrm>
            <a:off x="155448" y="5696712"/>
            <a:ext cx="8805672" cy="738664"/>
          </a:xfrm>
          <a:prstGeom prst="rect">
            <a:avLst/>
          </a:prstGeom>
          <a:noFill/>
          <a:ln w="19050">
            <a:solidFill>
              <a:schemeClr val="bg1">
                <a:lumMod val="50000"/>
              </a:schemeClr>
            </a:solidFill>
            <a:prstDash val="sysDot"/>
          </a:ln>
        </p:spPr>
        <p:txBody>
          <a:bodyPr wrap="square" rtlCol="0">
            <a:spAutoFit/>
          </a:bodyPr>
          <a:lstStyle/>
          <a:p>
            <a:r>
              <a:rPr lang="en-US" sz="1400" b="1" i="1" dirty="0">
                <a:latin typeface="+mj-lt"/>
              </a:rPr>
              <a:t>We're Imagining:  </a:t>
            </a:r>
            <a:r>
              <a:rPr lang="en-US" sz="1400" i="1" dirty="0">
                <a:latin typeface="+mj-lt"/>
              </a:rPr>
              <a:t>Extensions to Roslindale and downtown Everett via spur from Sullivan Square to serve high travel demand. A North Station-Back Bay express shuttle to improve north-south commuter rail transfers. Buildout of a Sullivan Square Superstation, and Downtown Crossing/Park Street/State “downtown superstation.”</a:t>
            </a:r>
            <a:endParaRPr lang="en-US" sz="1400" b="1" i="1" dirty="0">
              <a:latin typeface="+mj-lt"/>
            </a:endParaRPr>
          </a:p>
        </p:txBody>
      </p:sp>
      <p:sp>
        <p:nvSpPr>
          <p:cNvPr id="10" name="Content Placeholder 4"/>
          <p:cNvSpPr txBox="1">
            <a:spLocks/>
          </p:cNvSpPr>
          <p:nvPr/>
        </p:nvSpPr>
        <p:spPr bwMode="auto">
          <a:xfrm>
            <a:off x="4571999" y="2468880"/>
            <a:ext cx="4438651" cy="2971800"/>
          </a:xfrm>
          <a:prstGeom prst="rect">
            <a:avLst/>
          </a:prstGeom>
          <a:noFill/>
          <a:ln>
            <a:no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lvl1pPr marL="182563" indent="-182563" algn="l" rtl="0" eaLnBrk="0" fontAlgn="base" hangingPunct="0">
              <a:spcBef>
                <a:spcPct val="20000"/>
              </a:spcBef>
              <a:spcAft>
                <a:spcPct val="0"/>
              </a:spcAft>
              <a:buClr>
                <a:srgbClr val="1B69B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1B69B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1B69B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1B69B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1B69B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400" b="1" dirty="0"/>
              <a:t>We’re Planning: </a:t>
            </a:r>
            <a:r>
              <a:rPr lang="en-US" sz="1400" b="1" dirty="0">
                <a:ea typeface="Lato" panose="020F0502020204030203" pitchFamily="34" charset="0"/>
                <a:cs typeface="Lato" panose="020F0502020204030203" pitchFamily="34" charset="0"/>
              </a:rPr>
              <a:t>Next Priorities through 2040 </a:t>
            </a:r>
          </a:p>
          <a:p>
            <a:pPr>
              <a:buClrTx/>
            </a:pPr>
            <a:r>
              <a:rPr lang="en-US" sz="1200" b="1" dirty="0"/>
              <a:t>Orange Line Connectivity Improvements </a:t>
            </a:r>
            <a:endParaRPr lang="en-US" sz="1000" dirty="0"/>
          </a:p>
          <a:p>
            <a:pPr lvl="1">
              <a:buClrTx/>
            </a:pPr>
            <a:r>
              <a:rPr lang="en-US" sz="1000" dirty="0"/>
              <a:t>Explore adding Commuter Rail station at Sullivan Square </a:t>
            </a:r>
          </a:p>
          <a:p>
            <a:pPr lvl="1">
              <a:buClrTx/>
            </a:pPr>
            <a:r>
              <a:rPr lang="en-US" sz="1000" dirty="0"/>
              <a:t>Potential for future Silver Line-Orange Line connection if Silver Line is extended from Chelsea</a:t>
            </a:r>
          </a:p>
          <a:p>
            <a:pPr>
              <a:buClrTx/>
            </a:pPr>
            <a:r>
              <a:rPr lang="en-US" sz="1200" b="1" dirty="0"/>
              <a:t>Additional Capacity Improvements (3-Minute Headways)</a:t>
            </a:r>
          </a:p>
          <a:p>
            <a:pPr lvl="1">
              <a:buClrTx/>
            </a:pPr>
            <a:r>
              <a:rPr lang="en-US" sz="1000" dirty="0"/>
              <a:t>Depending on pace of development evaluated by the Lower Mystic Regional Working Group</a:t>
            </a:r>
          </a:p>
          <a:p>
            <a:pPr lvl="1">
              <a:buClrTx/>
            </a:pPr>
            <a:endParaRPr lang="en-US" sz="800" b="1" dirty="0"/>
          </a:p>
          <a:p>
            <a:pPr lvl="1">
              <a:buClrTx/>
            </a:pPr>
            <a:endParaRPr lang="en-US" sz="1000" dirty="0"/>
          </a:p>
        </p:txBody>
      </p:sp>
      <p:sp>
        <p:nvSpPr>
          <p:cNvPr id="2" name="Slide Number Placeholder 1"/>
          <p:cNvSpPr>
            <a:spLocks noGrp="1"/>
          </p:cNvSpPr>
          <p:nvPr>
            <p:ph type="sldNum" sz="quarter" idx="12"/>
          </p:nvPr>
        </p:nvSpPr>
        <p:spPr/>
        <p:txBody>
          <a:bodyPr/>
          <a:lstStyle/>
          <a:p>
            <a:fld id="{10E5144F-63C6-43BD-B284-EE2424910D0F}" type="slidenum">
              <a:rPr lang="en-US" smtClean="0"/>
              <a:t>31</a:t>
            </a:fld>
            <a:endParaRPr lang="en-US" dirty="0"/>
          </a:p>
        </p:txBody>
      </p:sp>
    </p:spTree>
    <p:extLst>
      <p:ext uri="{BB962C8B-B14F-4D97-AF65-F5344CB8AC3E}">
        <p14:creationId xmlns:p14="http://schemas.microsoft.com/office/powerpoint/2010/main" val="2864319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118872"/>
            <a:ext cx="9150752" cy="1894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0" y="1737360"/>
            <a:ext cx="9144000" cy="523220"/>
          </a:xfrm>
          <a:prstGeom prst="rect">
            <a:avLst/>
          </a:prstGeom>
          <a:solidFill>
            <a:srgbClr val="949CA1"/>
          </a:solidFill>
        </p:spPr>
        <p:txBody>
          <a:bodyPr wrap="square" rtlCol="0">
            <a:spAutoFit/>
          </a:bodyPr>
          <a:lstStyle/>
          <a:p>
            <a:r>
              <a:rPr lang="en-US" sz="1400" b="1" dirty="0">
                <a:solidFill>
                  <a:schemeClr val="bg1"/>
                </a:solidFill>
                <a:latin typeface="+mj-lt"/>
              </a:rPr>
              <a:t>Program Objective</a:t>
            </a:r>
            <a:r>
              <a:rPr lang="en-US" sz="1400" dirty="0">
                <a:solidFill>
                  <a:schemeClr val="bg1"/>
                </a:solidFill>
                <a:latin typeface="+mj-lt"/>
              </a:rPr>
              <a:t>: Add capacity and connectivity with an expanded and cleaner fleet that serves not only the Seaport, but an expanded Silver Line network extending beyond Chelsea.</a:t>
            </a:r>
          </a:p>
        </p:txBody>
      </p:sp>
      <p:sp>
        <p:nvSpPr>
          <p:cNvPr id="5" name="Content Placeholder 4"/>
          <p:cNvSpPr>
            <a:spLocks noGrp="1"/>
          </p:cNvSpPr>
          <p:nvPr>
            <p:ph idx="1"/>
          </p:nvPr>
        </p:nvSpPr>
        <p:spPr>
          <a:xfrm>
            <a:off x="152399" y="2468880"/>
            <a:ext cx="4255213" cy="2971800"/>
          </a:xfrm>
          <a:noFill/>
          <a:ln>
            <a:noFill/>
            <a:prstDash val="solid"/>
          </a:ln>
        </p:spPr>
        <p:txBody>
          <a:bodyPr>
            <a:normAutofit/>
          </a:bodyPr>
          <a:lstStyle/>
          <a:p>
            <a:pPr marL="0" indent="0">
              <a:buNone/>
            </a:pPr>
            <a:r>
              <a:rPr lang="en-US" sz="1400" b="1" dirty="0">
                <a:latin typeface="+mj-lt"/>
              </a:rPr>
              <a:t>We’re Doing: Commitments through 2023</a:t>
            </a:r>
          </a:p>
          <a:p>
            <a:pPr>
              <a:buClrTx/>
            </a:pPr>
            <a:r>
              <a:rPr lang="en-US" sz="1200" b="1" dirty="0"/>
              <a:t>Silver Line Fleet Planning and Procurement</a:t>
            </a:r>
          </a:p>
          <a:p>
            <a:pPr lvl="1">
              <a:buClrTx/>
            </a:pPr>
            <a:r>
              <a:rPr lang="en-US" sz="1000" dirty="0"/>
              <a:t>Trial beginning late 2018 of vehicles that can operate in Transitway Tunnel</a:t>
            </a:r>
          </a:p>
          <a:p>
            <a:pPr lvl="1">
              <a:buClrTx/>
            </a:pPr>
            <a:r>
              <a:rPr lang="en-US" sz="1000" i="1" dirty="0">
                <a:latin typeface="+mj-lt"/>
              </a:rPr>
              <a:t>Silver Line Capacity Study</a:t>
            </a:r>
            <a:endParaRPr lang="en-US" sz="1200" i="1" dirty="0">
              <a:latin typeface="+mj-lt"/>
            </a:endParaRPr>
          </a:p>
          <a:p>
            <a:pPr>
              <a:buClrTx/>
            </a:pPr>
            <a:r>
              <a:rPr lang="en-US" sz="1200" b="1" dirty="0">
                <a:latin typeface="+mj-lt"/>
              </a:rPr>
              <a:t>SL2 and SL4 On-Street Improvements</a:t>
            </a:r>
          </a:p>
          <a:p>
            <a:pPr lvl="1">
              <a:buClrTx/>
            </a:pPr>
            <a:r>
              <a:rPr lang="en-US" sz="1000" dirty="0">
                <a:latin typeface="+mj-lt"/>
              </a:rPr>
              <a:t>Erect barriers, partner with City of Boston to prioritize enforcement of designated bus lanes on Essex and Washington Streets</a:t>
            </a:r>
          </a:p>
          <a:p>
            <a:pPr>
              <a:buClrTx/>
            </a:pPr>
            <a:r>
              <a:rPr lang="en-US" sz="1200" b="1" dirty="0">
                <a:latin typeface="+mj-lt"/>
              </a:rPr>
              <a:t>Transit Signal Priority Infrastructure in the Seaport</a:t>
            </a:r>
          </a:p>
          <a:p>
            <a:pPr lvl="1">
              <a:buClrTx/>
            </a:pPr>
            <a:r>
              <a:rPr lang="en-US" sz="1000" dirty="0">
                <a:latin typeface="+mj-lt"/>
              </a:rPr>
              <a:t>Reduce conflict, delays at D Street with buses emerging from Transitway tunnel</a:t>
            </a:r>
          </a:p>
        </p:txBody>
      </p:sp>
      <p:sp>
        <p:nvSpPr>
          <p:cNvPr id="12" name="TextBox 11"/>
          <p:cNvSpPr txBox="1"/>
          <p:nvPr/>
        </p:nvSpPr>
        <p:spPr>
          <a:xfrm>
            <a:off x="155448" y="5696712"/>
            <a:ext cx="8805672" cy="307777"/>
          </a:xfrm>
          <a:prstGeom prst="rect">
            <a:avLst/>
          </a:prstGeom>
          <a:noFill/>
          <a:ln w="19050">
            <a:solidFill>
              <a:schemeClr val="bg1">
                <a:lumMod val="50000"/>
              </a:schemeClr>
            </a:solidFill>
            <a:prstDash val="sysDot"/>
          </a:ln>
        </p:spPr>
        <p:txBody>
          <a:bodyPr wrap="square" rtlCol="0">
            <a:spAutoFit/>
          </a:bodyPr>
          <a:lstStyle/>
          <a:p>
            <a:r>
              <a:rPr lang="en-US" sz="1400" b="1" i="1" dirty="0">
                <a:latin typeface="+mj-lt"/>
              </a:rPr>
              <a:t>We're Imagining: </a:t>
            </a:r>
            <a:r>
              <a:rPr lang="en-US" sz="1400" i="1" dirty="0">
                <a:latin typeface="+mj-lt"/>
              </a:rPr>
              <a:t>More exclusive right-of-way by eliminating  the Transitway's at-grade crossing of D Street.</a:t>
            </a:r>
          </a:p>
        </p:txBody>
      </p:sp>
      <p:sp>
        <p:nvSpPr>
          <p:cNvPr id="7" name="Content Placeholder 4"/>
          <p:cNvSpPr txBox="1">
            <a:spLocks/>
          </p:cNvSpPr>
          <p:nvPr/>
        </p:nvSpPr>
        <p:spPr bwMode="auto">
          <a:xfrm>
            <a:off x="4560012" y="2468880"/>
            <a:ext cx="4255213" cy="2971800"/>
          </a:xfrm>
          <a:prstGeom prst="rect">
            <a:avLst/>
          </a:prstGeom>
          <a:noFill/>
          <a:ln>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182563" indent="-182563" algn="l" rtl="0" eaLnBrk="0" fontAlgn="base" hangingPunct="0">
              <a:spcBef>
                <a:spcPct val="20000"/>
              </a:spcBef>
              <a:spcAft>
                <a:spcPct val="0"/>
              </a:spcAft>
              <a:buClr>
                <a:srgbClr val="1B69B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1B69B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1B69B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1B69B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1B69B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400" b="1" dirty="0"/>
              <a:t>We’re Planning: </a:t>
            </a:r>
            <a:r>
              <a:rPr lang="en-US" sz="1400" b="1" dirty="0">
                <a:ea typeface="Lato" panose="020F0502020204030203" pitchFamily="34" charset="0"/>
                <a:cs typeface="Lato" panose="020F0502020204030203" pitchFamily="34" charset="0"/>
              </a:rPr>
              <a:t>Next Priorities through 2040</a:t>
            </a:r>
            <a:endParaRPr lang="en-US" sz="1400" b="1" dirty="0"/>
          </a:p>
          <a:p>
            <a:pPr>
              <a:buClrTx/>
            </a:pPr>
            <a:r>
              <a:rPr lang="en-US" sz="1200" b="1" dirty="0"/>
              <a:t>Silver Line Next Gen Fleet and Facility</a:t>
            </a:r>
          </a:p>
          <a:p>
            <a:pPr lvl="1">
              <a:buClrTx/>
            </a:pPr>
            <a:r>
              <a:rPr lang="en-US" sz="1000" dirty="0"/>
              <a:t>Expanding fleet would improve rush-hour capacity and performance, will require an expanded Southampton Garage/other storage space</a:t>
            </a:r>
          </a:p>
          <a:p>
            <a:pPr>
              <a:buClrTx/>
            </a:pPr>
            <a:r>
              <a:rPr lang="en-US" sz="1200" b="1" dirty="0"/>
              <a:t>Silver Line Extension through Everett</a:t>
            </a:r>
          </a:p>
          <a:p>
            <a:pPr lvl="1">
              <a:buClrTx/>
            </a:pPr>
            <a:r>
              <a:rPr lang="en-US" sz="1000" dirty="0"/>
              <a:t>For Revere, Malden, Everett, reduce crowding on bus routes and add near-rapid-transit service for residents beyond reach of Blue and Orange Lines</a:t>
            </a:r>
          </a:p>
          <a:p>
            <a:pPr>
              <a:buClrTx/>
            </a:pPr>
            <a:r>
              <a:rPr lang="en-US" sz="1200" b="1" dirty="0"/>
              <a:t>Infrastructure Upgrades in Tunnel</a:t>
            </a:r>
          </a:p>
          <a:p>
            <a:pPr lvl="1">
              <a:buClrTx/>
            </a:pPr>
            <a:r>
              <a:rPr lang="en-US" sz="1000" dirty="0"/>
              <a:t>Fix leakage and drainage issues, roadway surface</a:t>
            </a:r>
          </a:p>
          <a:p>
            <a:pPr lvl="1"/>
            <a:endParaRPr lang="en-US" sz="1200" dirty="0"/>
          </a:p>
        </p:txBody>
      </p:sp>
      <p:sp>
        <p:nvSpPr>
          <p:cNvPr id="2" name="Slide Number Placeholder 1"/>
          <p:cNvSpPr>
            <a:spLocks noGrp="1"/>
          </p:cNvSpPr>
          <p:nvPr>
            <p:ph type="sldNum" sz="quarter" idx="12"/>
          </p:nvPr>
        </p:nvSpPr>
        <p:spPr/>
        <p:txBody>
          <a:bodyPr/>
          <a:lstStyle/>
          <a:p>
            <a:fld id="{10E5144F-63C6-43BD-B284-EE2424910D0F}" type="slidenum">
              <a:rPr lang="en-US" smtClean="0"/>
              <a:t>32</a:t>
            </a:fld>
            <a:endParaRPr lang="en-US" dirty="0"/>
          </a:p>
        </p:txBody>
      </p:sp>
    </p:spTree>
    <p:extLst>
      <p:ext uri="{BB962C8B-B14F-4D97-AF65-F5344CB8AC3E}">
        <p14:creationId xmlns:p14="http://schemas.microsoft.com/office/powerpoint/2010/main" val="1823746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 y="-118872"/>
            <a:ext cx="9143995" cy="1892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0" y="1737360"/>
            <a:ext cx="9144000" cy="738664"/>
          </a:xfrm>
          <a:prstGeom prst="rect">
            <a:avLst/>
          </a:prstGeom>
          <a:solidFill>
            <a:srgbClr val="FDBB30"/>
          </a:solidFill>
        </p:spPr>
        <p:txBody>
          <a:bodyPr wrap="square" rtlCol="0">
            <a:spAutoFit/>
          </a:bodyPr>
          <a:lstStyle/>
          <a:p>
            <a:r>
              <a:rPr lang="en-US" sz="1400" b="1" dirty="0">
                <a:latin typeface="+mj-lt"/>
              </a:rPr>
              <a:t>Program Objective</a:t>
            </a:r>
            <a:r>
              <a:rPr lang="en-US" sz="1400" dirty="0">
                <a:latin typeface="+mj-lt"/>
              </a:rPr>
              <a:t>: Achieve a better, faster, lower-emissions service, supported by off-board fare collection and exclusive busways, aligning with where riders live, work, and travel.</a:t>
            </a:r>
          </a:p>
          <a:p>
            <a:endParaRPr lang="en-US" sz="1400" dirty="0">
              <a:latin typeface="+mj-lt"/>
            </a:endParaRPr>
          </a:p>
        </p:txBody>
      </p:sp>
      <p:sp>
        <p:nvSpPr>
          <p:cNvPr id="15" name="Content Placeholder 4"/>
          <p:cNvSpPr>
            <a:spLocks noGrp="1"/>
          </p:cNvSpPr>
          <p:nvPr>
            <p:ph idx="1"/>
          </p:nvPr>
        </p:nvSpPr>
        <p:spPr>
          <a:xfrm>
            <a:off x="152400" y="2468880"/>
            <a:ext cx="4419598" cy="2971800"/>
          </a:xfrm>
          <a:noFill/>
          <a:ln>
            <a:noFill/>
            <a:prstDash val="solid"/>
          </a:ln>
        </p:spPr>
        <p:txBody>
          <a:bodyPr>
            <a:noAutofit/>
          </a:bodyPr>
          <a:lstStyle/>
          <a:p>
            <a:pPr marL="0" indent="0">
              <a:buNone/>
            </a:pPr>
            <a:r>
              <a:rPr lang="en-US" sz="1400" b="1" dirty="0">
                <a:latin typeface="+mj-lt"/>
              </a:rPr>
              <a:t>We’re Doing: </a:t>
            </a:r>
            <a:r>
              <a:rPr lang="en-US" sz="1400" b="1" dirty="0"/>
              <a:t>Commitments through 2023</a:t>
            </a:r>
          </a:p>
          <a:p>
            <a:pPr>
              <a:buClrTx/>
            </a:pPr>
            <a:r>
              <a:rPr lang="en-US" sz="1200" b="1" dirty="0">
                <a:latin typeface="+mj-lt"/>
              </a:rPr>
              <a:t>Better Bus Project Phase 1 </a:t>
            </a:r>
            <a:r>
              <a:rPr lang="en-US" sz="1200" dirty="0">
                <a:latin typeface="+mj-lt"/>
              </a:rPr>
              <a:t>to revamp routes, frequencies, and stops with implementation planned in 2019</a:t>
            </a:r>
          </a:p>
          <a:p>
            <a:pPr lvl="1">
              <a:buClrTx/>
            </a:pPr>
            <a:r>
              <a:rPr lang="en-US" sz="1000" dirty="0">
                <a:latin typeface="+mj-lt"/>
              </a:rPr>
              <a:t>Partnerships with cities and towns to implement bus lanes, traffic signal priority, “queue jumps” and other service enhancements</a:t>
            </a:r>
          </a:p>
          <a:p>
            <a:pPr>
              <a:buClrTx/>
            </a:pPr>
            <a:r>
              <a:rPr lang="en-US" sz="1200" b="1" dirty="0">
                <a:latin typeface="+mj-lt"/>
              </a:rPr>
              <a:t>Better Bus Project Phase 2</a:t>
            </a:r>
            <a:r>
              <a:rPr lang="en-US" sz="1200" dirty="0">
                <a:latin typeface="+mj-lt"/>
              </a:rPr>
              <a:t> to look at better ways to serve bus riders through a network redesign</a:t>
            </a:r>
          </a:p>
          <a:p>
            <a:pPr>
              <a:buClrTx/>
            </a:pPr>
            <a:r>
              <a:rPr lang="en-US" sz="1200" b="1" dirty="0">
                <a:latin typeface="+mj-lt"/>
              </a:rPr>
              <a:t>Municipal collaboration to Improve High Priority Bus Facilities and Stops </a:t>
            </a:r>
          </a:p>
          <a:p>
            <a:pPr lvl="1">
              <a:buClrTx/>
            </a:pPr>
            <a:r>
              <a:rPr lang="en-US" sz="1000" dirty="0">
                <a:latin typeface="+mj-lt"/>
              </a:rPr>
              <a:t>Improved access and safety features at over 200 high-priority bus stops for accessibility improvements</a:t>
            </a:r>
          </a:p>
          <a:p>
            <a:pPr>
              <a:buClrTx/>
            </a:pPr>
            <a:r>
              <a:rPr lang="en-US" sz="1200" b="1" dirty="0">
                <a:latin typeface="+mj-lt"/>
              </a:rPr>
              <a:t>Bus Fleet Replacement and Expansion</a:t>
            </a:r>
          </a:p>
          <a:p>
            <a:pPr lvl="1">
              <a:buClrTx/>
            </a:pPr>
            <a:r>
              <a:rPr lang="en-US" sz="1000" dirty="0">
                <a:latin typeface="+mj-lt"/>
              </a:rPr>
              <a:t>460 40-foot buses scheduled for delivery 2021-25</a:t>
            </a:r>
          </a:p>
          <a:p>
            <a:pPr lvl="1">
              <a:buClrTx/>
            </a:pPr>
            <a:r>
              <a:rPr lang="en-US" sz="1000" dirty="0">
                <a:latin typeface="+mj-lt"/>
              </a:rPr>
              <a:t>Option order procurement of 194 hybrid buses</a:t>
            </a:r>
          </a:p>
          <a:p>
            <a:pPr lvl="1">
              <a:buClrTx/>
            </a:pPr>
            <a:r>
              <a:rPr lang="en-US" sz="1000" dirty="0">
                <a:latin typeface="+mj-lt"/>
              </a:rPr>
              <a:t>Exploring new and expanded maintenance facilities</a:t>
            </a:r>
          </a:p>
          <a:p>
            <a:pPr>
              <a:buClrTx/>
            </a:pPr>
            <a:r>
              <a:rPr lang="en-US" sz="1200" b="1" dirty="0">
                <a:latin typeface="+mj-lt"/>
              </a:rPr>
              <a:t>Zero- Emissions Bus In-Service Testing </a:t>
            </a:r>
            <a:r>
              <a:rPr lang="en-US" sz="1200" dirty="0">
                <a:latin typeface="+mj-lt"/>
              </a:rPr>
              <a:t>to inform future fleet procurement</a:t>
            </a:r>
          </a:p>
        </p:txBody>
      </p:sp>
      <p:sp>
        <p:nvSpPr>
          <p:cNvPr id="17" name="TextBox 16"/>
          <p:cNvSpPr txBox="1"/>
          <p:nvPr/>
        </p:nvSpPr>
        <p:spPr>
          <a:xfrm>
            <a:off x="155448" y="5842635"/>
            <a:ext cx="8805672" cy="523220"/>
          </a:xfrm>
          <a:prstGeom prst="rect">
            <a:avLst/>
          </a:prstGeom>
          <a:noFill/>
          <a:ln w="19050">
            <a:solidFill>
              <a:schemeClr val="bg1">
                <a:lumMod val="50000"/>
              </a:schemeClr>
            </a:solidFill>
            <a:prstDash val="sysDot"/>
          </a:ln>
        </p:spPr>
        <p:txBody>
          <a:bodyPr wrap="square" rtlCol="0">
            <a:spAutoFit/>
          </a:bodyPr>
          <a:lstStyle/>
          <a:p>
            <a:r>
              <a:rPr lang="en-US" sz="1400" b="1" i="1" dirty="0">
                <a:latin typeface="+mj-lt"/>
              </a:rPr>
              <a:t>We're Imagining: </a:t>
            </a:r>
            <a:r>
              <a:rPr lang="en-US" sz="1400" i="1" dirty="0">
                <a:latin typeface="+mj-lt"/>
              </a:rPr>
              <a:t>Autonomous bus shuttles that can serve new routes and deliver first-mile/last-mile connections for passengers to commuter rail and rapid transit</a:t>
            </a:r>
          </a:p>
        </p:txBody>
      </p:sp>
      <p:sp>
        <p:nvSpPr>
          <p:cNvPr id="7" name="Content Placeholder 4"/>
          <p:cNvSpPr txBox="1">
            <a:spLocks/>
          </p:cNvSpPr>
          <p:nvPr/>
        </p:nvSpPr>
        <p:spPr bwMode="auto">
          <a:xfrm>
            <a:off x="4571998" y="2468880"/>
            <a:ext cx="4571999" cy="2971800"/>
          </a:xfrm>
          <a:prstGeom prst="rect">
            <a:avLst/>
          </a:prstGeom>
          <a:noFill/>
          <a:ln>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182563" indent="-182563" algn="l" rtl="0" eaLnBrk="0" fontAlgn="base" hangingPunct="0">
              <a:spcBef>
                <a:spcPct val="20000"/>
              </a:spcBef>
              <a:spcAft>
                <a:spcPct val="0"/>
              </a:spcAft>
              <a:buClr>
                <a:srgbClr val="1B69B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1B69B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1B69B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1B69B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1B69B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400" b="1" dirty="0"/>
              <a:t>We're Planning: </a:t>
            </a:r>
            <a:r>
              <a:rPr lang="en-US" sz="1400" b="1" dirty="0">
                <a:ea typeface="Lato" panose="020F0502020204030203" pitchFamily="34" charset="0"/>
                <a:cs typeface="Lato" panose="020F0502020204030203" pitchFamily="34" charset="0"/>
              </a:rPr>
              <a:t>Next Priorities through 2040</a:t>
            </a:r>
            <a:endParaRPr lang="en-US" sz="1400" b="1" dirty="0"/>
          </a:p>
          <a:p>
            <a:pPr>
              <a:buClrTx/>
            </a:pPr>
            <a:r>
              <a:rPr lang="en-US" sz="1200" b="1" dirty="0"/>
              <a:t>21</a:t>
            </a:r>
            <a:r>
              <a:rPr lang="en-US" sz="1200" b="1" baseline="30000" dirty="0"/>
              <a:t>st</a:t>
            </a:r>
            <a:r>
              <a:rPr lang="en-US" sz="1200" b="1" dirty="0"/>
              <a:t> Century Vehicle Maintenance and Storage Facilities</a:t>
            </a:r>
          </a:p>
          <a:p>
            <a:pPr lvl="1">
              <a:buClrTx/>
            </a:pPr>
            <a:r>
              <a:rPr lang="en-US" sz="1000" dirty="0"/>
              <a:t>Accommodate low/no emissions fleet</a:t>
            </a:r>
          </a:p>
          <a:p>
            <a:pPr lvl="1">
              <a:buClrTx/>
            </a:pPr>
            <a:r>
              <a:rPr lang="en-US" sz="1000" dirty="0"/>
              <a:t>More resilient</a:t>
            </a:r>
          </a:p>
          <a:p>
            <a:pPr lvl="1">
              <a:buClrTx/>
            </a:pPr>
            <a:r>
              <a:rPr lang="en-US" sz="1000" dirty="0"/>
              <a:t>More capacity for expanded fleet, more 60’ buses</a:t>
            </a:r>
          </a:p>
          <a:p>
            <a:pPr>
              <a:buClrTx/>
            </a:pPr>
            <a:r>
              <a:rPr lang="en-US" sz="1200" b="1" dirty="0"/>
              <a:t>Fleet Expansion to Serve Bus and Bus Rapid Transit Network</a:t>
            </a:r>
          </a:p>
          <a:p>
            <a:pPr>
              <a:buClrTx/>
            </a:pPr>
            <a:r>
              <a:rPr lang="en-US" sz="1200" b="1" dirty="0"/>
              <a:t>Better Bus Project Phase 3: Implementation of Network Redesign</a:t>
            </a:r>
          </a:p>
          <a:p>
            <a:pPr>
              <a:buClrTx/>
            </a:pPr>
            <a:r>
              <a:rPr lang="en-US" sz="1200" b="1" dirty="0"/>
              <a:t>Phased Conversion to Zero-Emissions Fleet</a:t>
            </a:r>
          </a:p>
          <a:p>
            <a:pPr lvl="1">
              <a:buClrTx/>
            </a:pPr>
            <a:r>
              <a:rPr lang="en-US" sz="1000" dirty="0"/>
              <a:t>Pending findings from testing</a:t>
            </a:r>
          </a:p>
          <a:p>
            <a:pPr>
              <a:buClrTx/>
            </a:pPr>
            <a:r>
              <a:rPr lang="en-US" sz="1200" b="1" dirty="0"/>
              <a:t>New Bus Rapid Transit (BRT) corridors with more frequent, comfortable, accessible service and exclusive bus lanes</a:t>
            </a:r>
          </a:p>
        </p:txBody>
      </p:sp>
      <p:sp>
        <p:nvSpPr>
          <p:cNvPr id="2" name="Slide Number Placeholder 1"/>
          <p:cNvSpPr>
            <a:spLocks noGrp="1"/>
          </p:cNvSpPr>
          <p:nvPr>
            <p:ph type="sldNum" sz="quarter" idx="12"/>
          </p:nvPr>
        </p:nvSpPr>
        <p:spPr/>
        <p:txBody>
          <a:bodyPr/>
          <a:lstStyle/>
          <a:p>
            <a:fld id="{10E5144F-63C6-43BD-B284-EE2424910D0F}" type="slidenum">
              <a:rPr lang="en-US" smtClean="0"/>
              <a:t>33</a:t>
            </a:fld>
            <a:endParaRPr lang="en-US" dirty="0"/>
          </a:p>
        </p:txBody>
      </p:sp>
    </p:spTree>
    <p:extLst>
      <p:ext uri="{BB962C8B-B14F-4D97-AF65-F5344CB8AC3E}">
        <p14:creationId xmlns:p14="http://schemas.microsoft.com/office/powerpoint/2010/main" val="1380078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 y="-118872"/>
            <a:ext cx="9143995" cy="1892807"/>
          </a:xfrm>
          <a:prstGeom prst="rect">
            <a:avLst/>
          </a:prstGeom>
          <a:solidFill>
            <a:srgbClr val="000000"/>
          </a:solidFill>
          <a:ln>
            <a:noFill/>
          </a:ln>
          <a:extLst/>
        </p:spPr>
      </p:pic>
      <p:sp>
        <p:nvSpPr>
          <p:cNvPr id="12" name="TextBox 11"/>
          <p:cNvSpPr txBox="1"/>
          <p:nvPr/>
        </p:nvSpPr>
        <p:spPr>
          <a:xfrm>
            <a:off x="155448" y="5696712"/>
            <a:ext cx="8805672" cy="523220"/>
          </a:xfrm>
          <a:prstGeom prst="rect">
            <a:avLst/>
          </a:prstGeom>
          <a:noFill/>
          <a:ln w="19050">
            <a:solidFill>
              <a:schemeClr val="bg1">
                <a:lumMod val="50000"/>
              </a:schemeClr>
            </a:solidFill>
            <a:prstDash val="sysDot"/>
          </a:ln>
        </p:spPr>
        <p:txBody>
          <a:bodyPr wrap="square" rtlCol="0">
            <a:spAutoFit/>
          </a:bodyPr>
          <a:lstStyle/>
          <a:p>
            <a:r>
              <a:rPr lang="en-US" sz="1400" b="1" i="1" dirty="0">
                <a:latin typeface="+mj-lt"/>
              </a:rPr>
              <a:t>We're Imagining: </a:t>
            </a:r>
            <a:r>
              <a:rPr lang="en-US" sz="1400" i="1" dirty="0">
                <a:latin typeface="+mj-lt"/>
              </a:rPr>
              <a:t> Electrification of some or all of the rail network with major capital projects supporting a system that is more than “commuter” rail</a:t>
            </a:r>
          </a:p>
        </p:txBody>
      </p:sp>
      <p:sp>
        <p:nvSpPr>
          <p:cNvPr id="7" name="TextBox 6"/>
          <p:cNvSpPr txBox="1"/>
          <p:nvPr/>
        </p:nvSpPr>
        <p:spPr>
          <a:xfrm>
            <a:off x="0" y="1737360"/>
            <a:ext cx="9144000" cy="738664"/>
          </a:xfrm>
          <a:prstGeom prst="rect">
            <a:avLst/>
          </a:prstGeom>
          <a:solidFill>
            <a:srgbClr val="7E0C6E"/>
          </a:solidFill>
        </p:spPr>
        <p:txBody>
          <a:bodyPr wrap="square" rtlCol="0">
            <a:spAutoFit/>
          </a:bodyPr>
          <a:lstStyle/>
          <a:p>
            <a:r>
              <a:rPr lang="en-US" sz="1400" b="1" dirty="0">
                <a:solidFill>
                  <a:schemeClr val="bg1"/>
                </a:solidFill>
                <a:latin typeface="+mj-lt"/>
              </a:rPr>
              <a:t>Program Objective</a:t>
            </a:r>
            <a:r>
              <a:rPr lang="en-US" sz="1400" dirty="0">
                <a:solidFill>
                  <a:schemeClr val="bg1"/>
                </a:solidFill>
                <a:latin typeface="+mj-lt"/>
              </a:rPr>
              <a:t>: Serve more riders and non-commuting trips, by providing better connections to more destinations and potentially by implementing one or more new service models (urban rail/regional rail), pending results of </a:t>
            </a:r>
            <a:r>
              <a:rPr lang="en-US" sz="1400" i="1" dirty="0">
                <a:solidFill>
                  <a:schemeClr val="bg1"/>
                </a:solidFill>
                <a:latin typeface="+mj-lt"/>
              </a:rPr>
              <a:t>Commuter Rail Vision </a:t>
            </a:r>
            <a:r>
              <a:rPr lang="en-US" sz="1400" dirty="0">
                <a:solidFill>
                  <a:schemeClr val="bg1"/>
                </a:solidFill>
                <a:latin typeface="+mj-lt"/>
              </a:rPr>
              <a:t>Study.</a:t>
            </a:r>
          </a:p>
        </p:txBody>
      </p:sp>
      <p:sp>
        <p:nvSpPr>
          <p:cNvPr id="13" name="Content Placeholder 4"/>
          <p:cNvSpPr txBox="1">
            <a:spLocks/>
          </p:cNvSpPr>
          <p:nvPr/>
        </p:nvSpPr>
        <p:spPr bwMode="auto">
          <a:xfrm>
            <a:off x="152399" y="2468880"/>
            <a:ext cx="4419599" cy="2971800"/>
          </a:xfrm>
          <a:prstGeom prst="rect">
            <a:avLst/>
          </a:prstGeom>
          <a:noFill/>
          <a:ln>
            <a:no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lvl1pPr marL="182563" indent="-182563" algn="l" rtl="0" eaLnBrk="0" fontAlgn="base" hangingPunct="0">
              <a:spcBef>
                <a:spcPct val="20000"/>
              </a:spcBef>
              <a:spcAft>
                <a:spcPct val="0"/>
              </a:spcAft>
              <a:buClr>
                <a:srgbClr val="1B69B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1B69B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1B69B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1B69B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1B69B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400" b="1" dirty="0"/>
              <a:t>We’re Doing: Commitments through 2023</a:t>
            </a:r>
          </a:p>
          <a:p>
            <a:pPr>
              <a:buClrTx/>
            </a:pPr>
            <a:r>
              <a:rPr lang="en-US" sz="1200" i="1" dirty="0"/>
              <a:t>Commuter Rail Vision</a:t>
            </a:r>
          </a:p>
          <a:p>
            <a:pPr>
              <a:buClrTx/>
            </a:pPr>
            <a:r>
              <a:rPr lang="en-US" sz="1200" b="1" dirty="0"/>
              <a:t>North Station Drawbridge</a:t>
            </a:r>
          </a:p>
          <a:p>
            <a:pPr lvl="1">
              <a:buClrTx/>
            </a:pPr>
            <a:r>
              <a:rPr lang="en-US" sz="1000" dirty="0"/>
              <a:t>Faster and more reliable service out of North Station</a:t>
            </a:r>
          </a:p>
          <a:p>
            <a:pPr>
              <a:buClrTx/>
            </a:pPr>
            <a:r>
              <a:rPr lang="en-US" sz="1200" b="1" dirty="0"/>
              <a:t>South Coast Rail Phase 1</a:t>
            </a:r>
          </a:p>
          <a:p>
            <a:pPr>
              <a:buClrTx/>
            </a:pPr>
            <a:r>
              <a:rPr lang="en-US" sz="1200" b="1" dirty="0"/>
              <a:t>Bi-Level Coach Procurement and Locomotive Upgrades</a:t>
            </a:r>
          </a:p>
          <a:p>
            <a:pPr lvl="1">
              <a:buClrTx/>
            </a:pPr>
            <a:r>
              <a:rPr lang="en-US" sz="1000" dirty="0"/>
              <a:t>Added capacity and more reliable vehicles</a:t>
            </a:r>
          </a:p>
          <a:p>
            <a:pPr>
              <a:buClrTx/>
            </a:pPr>
            <a:r>
              <a:rPr lang="en-US" sz="1200" b="1" dirty="0"/>
              <a:t>Ruggles Station Upgrades</a:t>
            </a:r>
          </a:p>
          <a:p>
            <a:pPr lvl="1">
              <a:buClrTx/>
            </a:pPr>
            <a:r>
              <a:rPr lang="en-US" sz="1000" dirty="0"/>
              <a:t>More stops with better connections to Orange Line</a:t>
            </a:r>
          </a:p>
          <a:p>
            <a:pPr>
              <a:buClrTx/>
            </a:pPr>
            <a:r>
              <a:rPr lang="en-US" sz="1200" b="1" dirty="0"/>
              <a:t>Positive Train Control and Automatic Train Control </a:t>
            </a:r>
          </a:p>
        </p:txBody>
      </p:sp>
      <p:sp>
        <p:nvSpPr>
          <p:cNvPr id="14" name="Content Placeholder 4"/>
          <p:cNvSpPr txBox="1">
            <a:spLocks/>
          </p:cNvSpPr>
          <p:nvPr/>
        </p:nvSpPr>
        <p:spPr bwMode="auto">
          <a:xfrm>
            <a:off x="4572000" y="2468880"/>
            <a:ext cx="4114800" cy="2971800"/>
          </a:xfrm>
          <a:prstGeom prst="rect">
            <a:avLst/>
          </a:prstGeom>
          <a:noFill/>
          <a:ln>
            <a:no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lvl1pPr marL="182563" indent="-182563" algn="l" rtl="0" eaLnBrk="0" fontAlgn="base" hangingPunct="0">
              <a:spcBef>
                <a:spcPct val="20000"/>
              </a:spcBef>
              <a:spcAft>
                <a:spcPct val="0"/>
              </a:spcAft>
              <a:buClr>
                <a:srgbClr val="1B69B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1B69B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1B69B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1B69B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1B69B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400" b="1" dirty="0"/>
              <a:t>We're Planning: </a:t>
            </a:r>
            <a:r>
              <a:rPr lang="en-US" sz="1400" b="1" dirty="0">
                <a:ea typeface="Lato" panose="020F0502020204030203" pitchFamily="34" charset="0"/>
                <a:cs typeface="Lato" panose="020F0502020204030203" pitchFamily="34" charset="0"/>
              </a:rPr>
              <a:t>Next Priorities through 2040</a:t>
            </a:r>
          </a:p>
          <a:p>
            <a:pPr>
              <a:buClrTx/>
            </a:pPr>
            <a:r>
              <a:rPr lang="en-US" sz="1200" b="1" dirty="0"/>
              <a:t>Station Investments (Infill, Rapid Transit Connections)</a:t>
            </a:r>
          </a:p>
          <a:p>
            <a:pPr lvl="1">
              <a:buClrTx/>
            </a:pPr>
            <a:r>
              <a:rPr lang="en-US" sz="1000" dirty="0"/>
              <a:t>Infill targeted for Priority Places</a:t>
            </a:r>
          </a:p>
          <a:p>
            <a:pPr>
              <a:buClrTx/>
            </a:pPr>
            <a:r>
              <a:rPr lang="en-US" sz="1200" b="1" dirty="0"/>
              <a:t>Regional Multimodal West Station and Midday Layover</a:t>
            </a:r>
          </a:p>
          <a:p>
            <a:pPr>
              <a:buClrTx/>
            </a:pPr>
            <a:r>
              <a:rPr lang="en-US" sz="1200" b="1" dirty="0"/>
              <a:t>Double and Triple Tracking to Add Capacity</a:t>
            </a:r>
          </a:p>
          <a:p>
            <a:pPr lvl="1">
              <a:buClrTx/>
            </a:pPr>
            <a:r>
              <a:rPr lang="en-US" sz="1000" dirty="0"/>
              <a:t>Worcester Line and other congested areas</a:t>
            </a:r>
          </a:p>
          <a:p>
            <a:pPr>
              <a:buClrTx/>
            </a:pPr>
            <a:r>
              <a:rPr lang="en-US" sz="1200" b="1" dirty="0"/>
              <a:t>South Coast Rail Phase 2</a:t>
            </a:r>
          </a:p>
        </p:txBody>
      </p:sp>
      <p:sp>
        <p:nvSpPr>
          <p:cNvPr id="2" name="Slide Number Placeholder 1"/>
          <p:cNvSpPr>
            <a:spLocks noGrp="1"/>
          </p:cNvSpPr>
          <p:nvPr>
            <p:ph type="sldNum" sz="quarter" idx="12"/>
          </p:nvPr>
        </p:nvSpPr>
        <p:spPr/>
        <p:txBody>
          <a:bodyPr/>
          <a:lstStyle/>
          <a:p>
            <a:fld id="{10E5144F-63C6-43BD-B284-EE2424910D0F}" type="slidenum">
              <a:rPr lang="en-US" smtClean="0"/>
              <a:t>34</a:t>
            </a:fld>
            <a:endParaRPr lang="en-US" dirty="0"/>
          </a:p>
        </p:txBody>
      </p:sp>
      <p:sp>
        <p:nvSpPr>
          <p:cNvPr id="9" name="TextBox 8"/>
          <p:cNvSpPr txBox="1"/>
          <p:nvPr/>
        </p:nvSpPr>
        <p:spPr>
          <a:xfrm>
            <a:off x="595884" y="417152"/>
            <a:ext cx="3848100" cy="1077218"/>
          </a:xfrm>
          <a:prstGeom prst="rect">
            <a:avLst/>
          </a:prstGeom>
          <a:solidFill>
            <a:srgbClr val="7E0C6E"/>
          </a:solidFill>
        </p:spPr>
        <p:txBody>
          <a:bodyPr wrap="square" rtlCol="0">
            <a:spAutoFit/>
          </a:bodyPr>
          <a:lstStyle/>
          <a:p>
            <a:r>
              <a:rPr lang="en-US" sz="3200" b="1" dirty="0">
                <a:solidFill>
                  <a:schemeClr val="bg1"/>
                </a:solidFill>
                <a:latin typeface="+mj-lt"/>
              </a:rPr>
              <a:t>COMMMUTER RAIL 2040</a:t>
            </a:r>
            <a:endParaRPr lang="en-US" sz="3200" dirty="0">
              <a:solidFill>
                <a:schemeClr val="bg1"/>
              </a:solidFill>
              <a:latin typeface="+mj-lt"/>
            </a:endParaRPr>
          </a:p>
        </p:txBody>
      </p:sp>
    </p:spTree>
    <p:extLst>
      <p:ext uri="{BB962C8B-B14F-4D97-AF65-F5344CB8AC3E}">
        <p14:creationId xmlns:p14="http://schemas.microsoft.com/office/powerpoint/2010/main" val="2636459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 y="-118872"/>
            <a:ext cx="9143995" cy="1892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0" y="1737360"/>
            <a:ext cx="9144000" cy="738664"/>
          </a:xfrm>
          <a:prstGeom prst="rect">
            <a:avLst/>
          </a:prstGeom>
          <a:solidFill>
            <a:srgbClr val="009FC2"/>
          </a:solidFill>
        </p:spPr>
        <p:txBody>
          <a:bodyPr wrap="square" rtlCol="0">
            <a:spAutoFit/>
          </a:bodyPr>
          <a:lstStyle/>
          <a:p>
            <a:r>
              <a:rPr lang="en-US" sz="1400" b="1" dirty="0">
                <a:solidFill>
                  <a:schemeClr val="bg1"/>
                </a:solidFill>
                <a:latin typeface="+mj-lt"/>
              </a:rPr>
              <a:t>Program Objective</a:t>
            </a:r>
            <a:r>
              <a:rPr lang="en-US" sz="1400" dirty="0">
                <a:solidFill>
                  <a:schemeClr val="bg1"/>
                </a:solidFill>
                <a:latin typeface="+mj-lt"/>
              </a:rPr>
              <a:t>: Support a robust, multi-operator Boston Harbor water transportation system, serving more passengers and destinations with excellent connections to landside T service.</a:t>
            </a:r>
          </a:p>
          <a:p>
            <a:endParaRPr lang="en-US" sz="1400" dirty="0">
              <a:solidFill>
                <a:schemeClr val="bg1"/>
              </a:solidFill>
              <a:latin typeface="+mj-lt"/>
            </a:endParaRPr>
          </a:p>
        </p:txBody>
      </p:sp>
      <p:sp>
        <p:nvSpPr>
          <p:cNvPr id="9" name="Content Placeholder 4"/>
          <p:cNvSpPr txBox="1">
            <a:spLocks/>
          </p:cNvSpPr>
          <p:nvPr/>
        </p:nvSpPr>
        <p:spPr bwMode="auto">
          <a:xfrm>
            <a:off x="152399" y="2468880"/>
            <a:ext cx="4419599" cy="2971800"/>
          </a:xfrm>
          <a:prstGeom prst="rect">
            <a:avLst/>
          </a:prstGeom>
          <a:noFill/>
          <a:ln>
            <a:no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lvl1pPr marL="182563" indent="-182563" algn="l" rtl="0" eaLnBrk="0" fontAlgn="base" hangingPunct="0">
              <a:spcBef>
                <a:spcPct val="20000"/>
              </a:spcBef>
              <a:spcAft>
                <a:spcPct val="0"/>
              </a:spcAft>
              <a:buClr>
                <a:srgbClr val="1B69B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1B69B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1B69B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1B69B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1B69B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400" b="1" dirty="0">
                <a:latin typeface="+mj-lt"/>
              </a:rPr>
              <a:t>We’re Doing: </a:t>
            </a:r>
            <a:r>
              <a:rPr lang="en-US" sz="1400" b="1" dirty="0"/>
              <a:t>Commitments through 2023</a:t>
            </a:r>
          </a:p>
          <a:p>
            <a:pPr defTabSz="914400">
              <a:buClrTx/>
            </a:pPr>
            <a:r>
              <a:rPr lang="en-US" sz="1200" b="1" dirty="0">
                <a:latin typeface="+mj-lt"/>
              </a:rPr>
              <a:t>Landside Infrastructure Improvements</a:t>
            </a:r>
          </a:p>
          <a:p>
            <a:pPr lvl="1" defTabSz="914400">
              <a:buClrTx/>
            </a:pPr>
            <a:r>
              <a:rPr lang="en-US" sz="1000" dirty="0">
                <a:latin typeface="+mj-lt"/>
              </a:rPr>
              <a:t>Awarded FTA grant to upgrade Hingham dock, ramps, and floats</a:t>
            </a:r>
          </a:p>
          <a:p>
            <a:pPr lvl="1" defTabSz="914400">
              <a:buClrTx/>
            </a:pPr>
            <a:r>
              <a:rPr lang="en-US" sz="1000" dirty="0">
                <a:latin typeface="+mj-lt"/>
              </a:rPr>
              <a:t>Accommodate persons with disabilities at all tide levels</a:t>
            </a:r>
          </a:p>
          <a:p>
            <a:pPr lvl="1" defTabSz="914400">
              <a:buClrTx/>
            </a:pPr>
            <a:r>
              <a:rPr lang="en-US" sz="1000" dirty="0">
                <a:latin typeface="+mj-lt"/>
              </a:rPr>
              <a:t>Ease boarding and disembarking for all passengers</a:t>
            </a:r>
          </a:p>
          <a:p>
            <a:pPr defTabSz="914400">
              <a:buClrTx/>
            </a:pPr>
            <a:r>
              <a:rPr lang="en-US" sz="1200" b="1" dirty="0">
                <a:latin typeface="+mj-lt"/>
              </a:rPr>
              <a:t>Fleet Expansion to Four Ferries</a:t>
            </a:r>
          </a:p>
          <a:p>
            <a:pPr lvl="1" defTabSz="914400">
              <a:buClrTx/>
            </a:pPr>
            <a:r>
              <a:rPr lang="en-US" sz="1000" dirty="0">
                <a:latin typeface="+mj-lt"/>
              </a:rPr>
              <a:t>Two new T-owned vessels accepted, doubling T fleet to four vessels</a:t>
            </a:r>
          </a:p>
        </p:txBody>
      </p:sp>
      <p:sp>
        <p:nvSpPr>
          <p:cNvPr id="13" name="TextBox 12"/>
          <p:cNvSpPr txBox="1"/>
          <p:nvPr/>
        </p:nvSpPr>
        <p:spPr>
          <a:xfrm>
            <a:off x="155448" y="5696712"/>
            <a:ext cx="8805672" cy="523220"/>
          </a:xfrm>
          <a:prstGeom prst="rect">
            <a:avLst/>
          </a:prstGeom>
          <a:noFill/>
          <a:ln w="19050">
            <a:solidFill>
              <a:schemeClr val="bg1">
                <a:lumMod val="50000"/>
              </a:schemeClr>
            </a:solidFill>
            <a:prstDash val="sysDot"/>
          </a:ln>
        </p:spPr>
        <p:txBody>
          <a:bodyPr wrap="square" rtlCol="0">
            <a:spAutoFit/>
          </a:bodyPr>
          <a:lstStyle/>
          <a:p>
            <a:r>
              <a:rPr lang="en-US" sz="1400" b="1" i="1" dirty="0">
                <a:latin typeface="+mj-lt"/>
              </a:rPr>
              <a:t>We're Imagining:  </a:t>
            </a:r>
            <a:r>
              <a:rPr lang="en-US" sz="1400" i="1" dirty="0">
                <a:latin typeface="+mj-lt"/>
              </a:rPr>
              <a:t>A built-out, comprehensive, resilient, multi-operator network with purpose-built ferries serving thousands more commuters and travelers every day.</a:t>
            </a:r>
            <a:endParaRPr lang="en-US" sz="1400" b="1" i="1" dirty="0">
              <a:latin typeface="+mj-lt"/>
            </a:endParaRPr>
          </a:p>
        </p:txBody>
      </p:sp>
      <p:sp>
        <p:nvSpPr>
          <p:cNvPr id="10" name="Content Placeholder 4"/>
          <p:cNvSpPr txBox="1">
            <a:spLocks/>
          </p:cNvSpPr>
          <p:nvPr/>
        </p:nvSpPr>
        <p:spPr bwMode="auto">
          <a:xfrm>
            <a:off x="4572000" y="2468880"/>
            <a:ext cx="4114800" cy="2971800"/>
          </a:xfrm>
          <a:prstGeom prst="rect">
            <a:avLst/>
          </a:prstGeom>
          <a:noFill/>
          <a:ln>
            <a:no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lvl1pPr marL="182563" indent="-182563" algn="l" rtl="0" eaLnBrk="0" fontAlgn="base" hangingPunct="0">
              <a:spcBef>
                <a:spcPct val="20000"/>
              </a:spcBef>
              <a:spcAft>
                <a:spcPct val="0"/>
              </a:spcAft>
              <a:buClr>
                <a:srgbClr val="1B69B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1B69B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1B69B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1B69B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1B69B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400" b="1" dirty="0"/>
              <a:t>We're Planning: </a:t>
            </a:r>
            <a:r>
              <a:rPr lang="en-US" sz="1400" b="1" dirty="0">
                <a:ea typeface="Lato" panose="020F0502020204030203" pitchFamily="34" charset="0"/>
                <a:cs typeface="Lato" panose="020F0502020204030203" pitchFamily="34" charset="0"/>
              </a:rPr>
              <a:t>Next Priorities through 2040</a:t>
            </a:r>
          </a:p>
          <a:p>
            <a:pPr>
              <a:buClrTx/>
            </a:pPr>
            <a:r>
              <a:rPr lang="en-US" sz="1200" b="1" dirty="0"/>
              <a:t>Expanded and Better Integrated Multi-Operator Water Transportation Network</a:t>
            </a:r>
          </a:p>
          <a:p>
            <a:pPr lvl="1">
              <a:buClrTx/>
            </a:pPr>
            <a:r>
              <a:rPr lang="en-US" sz="1000" dirty="0"/>
              <a:t>Potential new routes</a:t>
            </a:r>
          </a:p>
          <a:p>
            <a:pPr lvl="1">
              <a:buClrTx/>
            </a:pPr>
            <a:r>
              <a:rPr lang="en-US" sz="1000" dirty="0"/>
              <a:t>Better options for connections between ferry routes</a:t>
            </a:r>
          </a:p>
          <a:p>
            <a:pPr lvl="1">
              <a:buClrTx/>
            </a:pPr>
            <a:r>
              <a:rPr lang="en-US" sz="1000" dirty="0"/>
              <a:t>Better options to transfer to other modes</a:t>
            </a:r>
          </a:p>
          <a:p>
            <a:pPr marL="0" indent="0">
              <a:buNone/>
            </a:pPr>
            <a:endParaRPr lang="en-US" sz="1200" dirty="0"/>
          </a:p>
        </p:txBody>
      </p:sp>
      <p:sp>
        <p:nvSpPr>
          <p:cNvPr id="2" name="Slide Number Placeholder 1"/>
          <p:cNvSpPr>
            <a:spLocks noGrp="1"/>
          </p:cNvSpPr>
          <p:nvPr>
            <p:ph type="sldNum" sz="quarter" idx="12"/>
          </p:nvPr>
        </p:nvSpPr>
        <p:spPr/>
        <p:txBody>
          <a:bodyPr/>
          <a:lstStyle/>
          <a:p>
            <a:fld id="{10E5144F-63C6-43BD-B284-EE2424910D0F}" type="slidenum">
              <a:rPr lang="en-US" smtClean="0"/>
              <a:t>35</a:t>
            </a:fld>
            <a:endParaRPr lang="en-US" dirty="0"/>
          </a:p>
        </p:txBody>
      </p:sp>
    </p:spTree>
    <p:extLst>
      <p:ext uri="{BB962C8B-B14F-4D97-AF65-F5344CB8AC3E}">
        <p14:creationId xmlns:p14="http://schemas.microsoft.com/office/powerpoint/2010/main" val="2324106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Plan Elements</a:t>
            </a:r>
          </a:p>
        </p:txBody>
      </p:sp>
      <p:sp>
        <p:nvSpPr>
          <p:cNvPr id="3" name="Content Placeholder 2"/>
          <p:cNvSpPr>
            <a:spLocks noGrp="1"/>
          </p:cNvSpPr>
          <p:nvPr>
            <p:ph idx="1"/>
          </p:nvPr>
        </p:nvSpPr>
        <p:spPr/>
        <p:txBody>
          <a:bodyPr/>
          <a:lstStyle/>
          <a:p>
            <a:pPr marL="285750" indent="-285750"/>
            <a:r>
              <a:rPr lang="en-US" sz="1800" dirty="0"/>
              <a:t>Focus40 (both draft and final) will be released as a printed/printable book summarizing key elements and on a website with more detailed information</a:t>
            </a:r>
          </a:p>
          <a:p>
            <a:pPr marL="285750" indent="-285750"/>
            <a:r>
              <a:rPr lang="en-US" sz="1800" dirty="0"/>
              <a:t>The “book” will summarize</a:t>
            </a:r>
          </a:p>
          <a:p>
            <a:pPr marL="685800" lvl="1" indent="-285750"/>
            <a:r>
              <a:rPr lang="en-US" sz="1800" dirty="0"/>
              <a:t>Process </a:t>
            </a:r>
          </a:p>
          <a:p>
            <a:pPr marL="685800" lvl="1" indent="-285750"/>
            <a:r>
              <a:rPr lang="en-US" sz="1900" dirty="0"/>
              <a:t>Guiding principles and goals</a:t>
            </a:r>
          </a:p>
          <a:p>
            <a:pPr marL="685800" lvl="1" indent="-285750"/>
            <a:r>
              <a:rPr lang="en-US" sz="1900" dirty="0"/>
              <a:t>Scenario planning</a:t>
            </a:r>
          </a:p>
          <a:p>
            <a:pPr marL="685800" lvl="1" indent="-285750"/>
            <a:r>
              <a:rPr lang="en-US" sz="1900" dirty="0"/>
              <a:t>Programs (including program objectives)</a:t>
            </a:r>
          </a:p>
          <a:p>
            <a:pPr marL="685800" lvl="1" indent="-285750"/>
            <a:r>
              <a:rPr lang="en-US" sz="1900" dirty="0"/>
              <a:t>Priority places</a:t>
            </a:r>
          </a:p>
          <a:p>
            <a:pPr marL="685800" lvl="1" indent="-285750"/>
            <a:r>
              <a:rPr lang="en-US" sz="1900" dirty="0"/>
              <a:t>How to engage (draft only)</a:t>
            </a:r>
          </a:p>
          <a:p>
            <a:pPr marL="285750" indent="-285750"/>
            <a:r>
              <a:rPr lang="en-US" sz="1800" dirty="0"/>
              <a:t>Web content with more detail</a:t>
            </a:r>
          </a:p>
          <a:p>
            <a:pPr marL="685800" lvl="1" indent="-285750"/>
            <a:r>
              <a:rPr lang="en-US" sz="1800" dirty="0"/>
              <a:t>Existing conditions (state of the system reports)</a:t>
            </a:r>
          </a:p>
          <a:p>
            <a:pPr marL="685800" lvl="1" indent="-285750"/>
            <a:r>
              <a:rPr lang="en-US" sz="1800" dirty="0"/>
              <a:t>Trends and more information on scenarios</a:t>
            </a:r>
          </a:p>
          <a:p>
            <a:pPr marL="685800" lvl="1" indent="-285750"/>
            <a:r>
              <a:rPr lang="en-US" sz="1800" dirty="0"/>
              <a:t>Priority Places additional information</a:t>
            </a:r>
          </a:p>
          <a:p>
            <a:endParaRPr lang="en-US" dirty="0"/>
          </a:p>
        </p:txBody>
      </p:sp>
      <p:sp>
        <p:nvSpPr>
          <p:cNvPr id="4" name="Text Placeholder 3"/>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1198316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Next Steps: Plan for Focus40 Release</a:t>
            </a:r>
          </a:p>
        </p:txBody>
      </p:sp>
      <p:sp>
        <p:nvSpPr>
          <p:cNvPr id="3" name="Content Placeholder 2"/>
          <p:cNvSpPr>
            <a:spLocks noGrp="1"/>
          </p:cNvSpPr>
          <p:nvPr>
            <p:ph idx="1"/>
          </p:nvPr>
        </p:nvSpPr>
        <p:spPr>
          <a:xfrm>
            <a:off x="457200" y="1600200"/>
            <a:ext cx="4914900" cy="4572000"/>
          </a:xfrm>
        </p:spPr>
        <p:txBody>
          <a:bodyPr/>
          <a:lstStyle/>
          <a:p>
            <a:pPr marL="285750" indent="-285750">
              <a:spcBef>
                <a:spcPts val="600"/>
              </a:spcBef>
              <a:spcAft>
                <a:spcPts val="600"/>
              </a:spcAft>
            </a:pPr>
            <a:r>
              <a:rPr lang="en-US" sz="1600" dirty="0"/>
              <a:t>Post and promote online survey for public comment through August </a:t>
            </a:r>
          </a:p>
          <a:p>
            <a:pPr marL="285750" indent="-285750">
              <a:spcBef>
                <a:spcPts val="600"/>
              </a:spcBef>
              <a:spcAft>
                <a:spcPts val="600"/>
              </a:spcAft>
            </a:pPr>
            <a:r>
              <a:rPr lang="en-US" sz="1600" dirty="0"/>
              <a:t>Engage Governor’s  Commission on the Future of Transportation in the Commonwealth on draft investment strategies </a:t>
            </a:r>
          </a:p>
          <a:p>
            <a:pPr marL="285750" indent="-285750">
              <a:spcBef>
                <a:spcPts val="600"/>
              </a:spcBef>
              <a:spcAft>
                <a:spcPts val="600"/>
              </a:spcAft>
            </a:pPr>
            <a:r>
              <a:rPr lang="en-US" sz="1600" dirty="0"/>
              <a:t>Meet with additional stakeholders during public comment period  </a:t>
            </a:r>
          </a:p>
          <a:p>
            <a:endParaRPr lang="en-US" dirty="0"/>
          </a:p>
        </p:txBody>
      </p:sp>
      <p:sp>
        <p:nvSpPr>
          <p:cNvPr id="4" name="Text Placeholder 3"/>
          <p:cNvSpPr>
            <a:spLocks noGrp="1"/>
          </p:cNvSpPr>
          <p:nvPr>
            <p:ph type="body" sz="quarter" idx="19"/>
          </p:nvPr>
        </p:nvSpPr>
        <p:spPr/>
        <p:txBody>
          <a:bodyPr/>
          <a:lstStyle/>
          <a:p>
            <a:endParaRPr lang="en-US" dirty="0"/>
          </a:p>
        </p:txBody>
      </p:sp>
      <p:sp>
        <p:nvSpPr>
          <p:cNvPr id="5" name="TextBox 4"/>
          <p:cNvSpPr txBox="1"/>
          <p:nvPr/>
        </p:nvSpPr>
        <p:spPr>
          <a:xfrm>
            <a:off x="5476875" y="1581150"/>
            <a:ext cx="3400425" cy="24468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spcBef>
                <a:spcPts val="600"/>
              </a:spcBef>
              <a:spcAft>
                <a:spcPts val="600"/>
              </a:spcAft>
            </a:pPr>
            <a:r>
              <a:rPr lang="en-US" sz="1200" b="1" dirty="0"/>
              <a:t>Sample questions for public:</a:t>
            </a:r>
          </a:p>
          <a:p>
            <a:pPr marL="0" lvl="1">
              <a:spcBef>
                <a:spcPts val="600"/>
              </a:spcBef>
              <a:spcAft>
                <a:spcPts val="600"/>
              </a:spcAft>
              <a:buFont typeface="Arial" panose="020B0604020202020204" pitchFamily="34" charset="0"/>
              <a:buChar char="•"/>
            </a:pPr>
            <a:r>
              <a:rPr lang="en-US" sz="1200" dirty="0"/>
              <a:t> Does anything in “We’re Planning: Next Priorities” not belong there? Why?</a:t>
            </a:r>
          </a:p>
          <a:p>
            <a:pPr marL="0" lvl="1">
              <a:spcBef>
                <a:spcPts val="600"/>
              </a:spcBef>
              <a:spcAft>
                <a:spcPts val="600"/>
              </a:spcAft>
              <a:buFont typeface="Arial" panose="020B0604020202020204" pitchFamily="34" charset="0"/>
              <a:buChar char="•"/>
            </a:pPr>
            <a:r>
              <a:rPr lang="en-US" sz="1200" dirty="0"/>
              <a:t> Are there any “We're Imagining: Big Ideas” that should be a Next Priority? Why?</a:t>
            </a:r>
          </a:p>
          <a:p>
            <a:pPr marL="0" lvl="1">
              <a:spcBef>
                <a:spcPts val="600"/>
              </a:spcBef>
              <a:spcAft>
                <a:spcPts val="600"/>
              </a:spcAft>
              <a:buFont typeface="Arial" panose="020B0604020202020204" pitchFamily="34" charset="0"/>
              <a:buChar char="•"/>
            </a:pPr>
            <a:r>
              <a:rPr lang="en-US" sz="1200" dirty="0"/>
              <a:t> Are there other “We're Imagining: Big Ideas” that we should be considering? Why?</a:t>
            </a:r>
          </a:p>
          <a:p>
            <a:pPr marL="685800" lvl="1" indent="-285750"/>
            <a:endParaRPr lang="en-US" sz="1600" dirty="0"/>
          </a:p>
          <a:p>
            <a:endParaRPr lang="en-US" dirty="0"/>
          </a:p>
        </p:txBody>
      </p:sp>
      <p:graphicFrame>
        <p:nvGraphicFramePr>
          <p:cNvPr id="7" name="Diagram 6"/>
          <p:cNvGraphicFramePr/>
          <p:nvPr>
            <p:extLst>
              <p:ext uri="{D42A27DB-BD31-4B8C-83A1-F6EECF244321}">
                <p14:modId xmlns:p14="http://schemas.microsoft.com/office/powerpoint/2010/main" val="4277943702"/>
              </p:ext>
            </p:extLst>
          </p:nvPr>
        </p:nvGraphicFramePr>
        <p:xfrm>
          <a:off x="1390650" y="33401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0775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Advancing the Goals of the Strategic Plan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61990935"/>
              </p:ext>
            </p:extLst>
          </p:nvPr>
        </p:nvGraphicFramePr>
        <p:xfrm>
          <a:off x="457200" y="1600200"/>
          <a:ext cx="8229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8005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Connecting Supporting Plans</a:t>
            </a:r>
          </a:p>
        </p:txBody>
      </p:sp>
      <p:sp>
        <p:nvSpPr>
          <p:cNvPr id="5" name="Shape 202"/>
          <p:cNvSpPr/>
          <p:nvPr/>
        </p:nvSpPr>
        <p:spPr>
          <a:xfrm>
            <a:off x="3230875" y="2255827"/>
            <a:ext cx="2560200" cy="590000"/>
          </a:xfrm>
          <a:prstGeom prst="roundRect">
            <a:avLst>
              <a:gd name="adj" fmla="val 50000"/>
            </a:avLst>
          </a:prstGeom>
          <a:solidFill>
            <a:srgbClr val="0B2F4C"/>
          </a:solid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b="1" dirty="0">
                <a:solidFill>
                  <a:srgbClr val="FFFFFF"/>
                </a:solidFill>
                <a:latin typeface="Lato"/>
                <a:ea typeface="Lato"/>
                <a:cs typeface="Lato"/>
                <a:sym typeface="Lato"/>
              </a:rPr>
              <a:t>Focus40</a:t>
            </a:r>
            <a:endParaRPr b="1" dirty="0">
              <a:solidFill>
                <a:srgbClr val="FFFFFF"/>
              </a:solidFill>
              <a:latin typeface="Lato"/>
              <a:ea typeface="Lato"/>
              <a:cs typeface="Lato"/>
              <a:sym typeface="Lato"/>
            </a:endParaRPr>
          </a:p>
        </p:txBody>
      </p:sp>
      <p:cxnSp>
        <p:nvCxnSpPr>
          <p:cNvPr id="6" name="Shape 211"/>
          <p:cNvCxnSpPr/>
          <p:nvPr/>
        </p:nvCxnSpPr>
        <p:spPr>
          <a:xfrm>
            <a:off x="1589509" y="3055994"/>
            <a:ext cx="4923728" cy="24332"/>
          </a:xfrm>
          <a:prstGeom prst="straightConnector1">
            <a:avLst/>
          </a:prstGeom>
          <a:noFill/>
          <a:ln w="9525" cap="flat" cmpd="sng">
            <a:solidFill>
              <a:schemeClr val="dk2"/>
            </a:solidFill>
            <a:prstDash val="solid"/>
            <a:round/>
            <a:headEnd type="none" w="med" len="med"/>
            <a:tailEnd type="none" w="med" len="med"/>
          </a:ln>
        </p:spPr>
      </p:cxnSp>
      <p:cxnSp>
        <p:nvCxnSpPr>
          <p:cNvPr id="7" name="Shape 220"/>
          <p:cNvCxnSpPr/>
          <p:nvPr/>
        </p:nvCxnSpPr>
        <p:spPr>
          <a:xfrm>
            <a:off x="4049892" y="3055858"/>
            <a:ext cx="0" cy="204400"/>
          </a:xfrm>
          <a:prstGeom prst="straightConnector1">
            <a:avLst/>
          </a:prstGeom>
          <a:noFill/>
          <a:ln w="9525" cap="flat" cmpd="sng">
            <a:solidFill>
              <a:schemeClr val="dk2"/>
            </a:solidFill>
            <a:prstDash val="solid"/>
            <a:round/>
            <a:headEnd type="none" w="med" len="med"/>
            <a:tailEnd type="none" w="med" len="med"/>
          </a:ln>
        </p:spPr>
      </p:cxnSp>
      <p:cxnSp>
        <p:nvCxnSpPr>
          <p:cNvPr id="8" name="Shape 221"/>
          <p:cNvCxnSpPr/>
          <p:nvPr/>
        </p:nvCxnSpPr>
        <p:spPr>
          <a:xfrm>
            <a:off x="2879242" y="3080326"/>
            <a:ext cx="0" cy="204400"/>
          </a:xfrm>
          <a:prstGeom prst="straightConnector1">
            <a:avLst/>
          </a:prstGeom>
          <a:noFill/>
          <a:ln w="9525" cap="flat" cmpd="sng">
            <a:solidFill>
              <a:schemeClr val="dk2"/>
            </a:solidFill>
            <a:prstDash val="solid"/>
            <a:round/>
            <a:headEnd type="none" w="med" len="med"/>
            <a:tailEnd type="none" w="med" len="med"/>
          </a:ln>
        </p:spPr>
      </p:cxnSp>
      <p:cxnSp>
        <p:nvCxnSpPr>
          <p:cNvPr id="9" name="Shape 222"/>
          <p:cNvCxnSpPr/>
          <p:nvPr/>
        </p:nvCxnSpPr>
        <p:spPr>
          <a:xfrm>
            <a:off x="6513237" y="3068160"/>
            <a:ext cx="0" cy="204400"/>
          </a:xfrm>
          <a:prstGeom prst="straightConnector1">
            <a:avLst/>
          </a:prstGeom>
          <a:noFill/>
          <a:ln w="9525" cap="flat" cmpd="sng">
            <a:solidFill>
              <a:schemeClr val="dk2"/>
            </a:solidFill>
            <a:prstDash val="solid"/>
            <a:round/>
            <a:headEnd type="none" w="med" len="med"/>
            <a:tailEnd type="none" w="med" len="med"/>
          </a:ln>
        </p:spPr>
      </p:cxnSp>
      <p:cxnSp>
        <p:nvCxnSpPr>
          <p:cNvPr id="12" name="Shape 225"/>
          <p:cNvCxnSpPr/>
          <p:nvPr/>
        </p:nvCxnSpPr>
        <p:spPr>
          <a:xfrm>
            <a:off x="4760801" y="2857160"/>
            <a:ext cx="0" cy="204400"/>
          </a:xfrm>
          <a:prstGeom prst="straightConnector1">
            <a:avLst/>
          </a:prstGeom>
          <a:noFill/>
          <a:ln w="9525" cap="flat" cmpd="sng">
            <a:solidFill>
              <a:schemeClr val="dk2"/>
            </a:solidFill>
            <a:prstDash val="solid"/>
            <a:round/>
            <a:headEnd type="none" w="med" len="med"/>
            <a:tailEnd type="none" w="med" len="med"/>
          </a:ln>
        </p:spPr>
      </p:cxnSp>
      <p:sp>
        <p:nvSpPr>
          <p:cNvPr id="13" name="Shape 203"/>
          <p:cNvSpPr/>
          <p:nvPr/>
        </p:nvSpPr>
        <p:spPr>
          <a:xfrm>
            <a:off x="558140" y="3226177"/>
            <a:ext cx="1299886" cy="914400"/>
          </a:xfrm>
          <a:prstGeom prst="roundRect">
            <a:avLst>
              <a:gd name="adj" fmla="val 50000"/>
            </a:avLst>
          </a:prstGeom>
          <a:solidFill>
            <a:srgbClr val="5DA9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lt1"/>
                </a:solidFill>
                <a:latin typeface="Lato"/>
                <a:ea typeface="Lato"/>
                <a:cs typeface="Lato"/>
                <a:sym typeface="Lato"/>
              </a:rPr>
              <a:t>Water Transportation Study</a:t>
            </a:r>
            <a:endParaRPr sz="1000" dirty="0">
              <a:solidFill>
                <a:schemeClr val="lt1"/>
              </a:solidFill>
              <a:latin typeface="Lato"/>
              <a:ea typeface="Lato"/>
              <a:cs typeface="Lato"/>
              <a:sym typeface="Lato"/>
            </a:endParaRPr>
          </a:p>
        </p:txBody>
      </p:sp>
      <p:sp>
        <p:nvSpPr>
          <p:cNvPr id="14" name="Shape 204"/>
          <p:cNvSpPr/>
          <p:nvPr/>
        </p:nvSpPr>
        <p:spPr>
          <a:xfrm>
            <a:off x="1928885" y="3280635"/>
            <a:ext cx="1188720" cy="914400"/>
          </a:xfrm>
          <a:prstGeom prst="roundRect">
            <a:avLst>
              <a:gd name="adj" fmla="val 50000"/>
            </a:avLst>
          </a:prstGeom>
          <a:solidFill>
            <a:srgbClr val="5DA9E8"/>
          </a:solidFill>
          <a:ln>
            <a:noFill/>
          </a:ln>
        </p:spPr>
        <p:txBody>
          <a:bodyPr spcFirstLastPara="1" wrap="square" lIns="91425" tIns="91425" rIns="91425" bIns="91425" anchor="ctr" anchorCtr="0">
            <a:noAutofit/>
          </a:bodyPr>
          <a:lstStyle/>
          <a:p>
            <a:pPr lvl="0" algn="ctr"/>
            <a:r>
              <a:rPr lang="en-US" sz="1050" dirty="0">
                <a:solidFill>
                  <a:schemeClr val="bg1"/>
                </a:solidFill>
                <a:latin typeface="Lato"/>
                <a:ea typeface="Lato"/>
                <a:cs typeface="Lato"/>
                <a:sym typeface="Lato"/>
              </a:rPr>
              <a:t>Better Bus Project</a:t>
            </a:r>
          </a:p>
        </p:txBody>
      </p:sp>
      <p:sp>
        <p:nvSpPr>
          <p:cNvPr id="15" name="Shape 205"/>
          <p:cNvSpPr/>
          <p:nvPr/>
        </p:nvSpPr>
        <p:spPr>
          <a:xfrm>
            <a:off x="3188464" y="3280635"/>
            <a:ext cx="1188720" cy="914400"/>
          </a:xfrm>
          <a:prstGeom prst="roundRect">
            <a:avLst>
              <a:gd name="adj" fmla="val 50000"/>
            </a:avLst>
          </a:prstGeom>
          <a:solidFill>
            <a:srgbClr val="5DA9E8"/>
          </a:solidFill>
          <a:ln>
            <a:noFill/>
          </a:ln>
        </p:spPr>
        <p:txBody>
          <a:bodyPr spcFirstLastPara="1" wrap="square" lIns="91425" tIns="91425" rIns="91425" bIns="91425" anchor="ctr" anchorCtr="0">
            <a:noAutofit/>
          </a:bodyPr>
          <a:lstStyle/>
          <a:p>
            <a:pPr lvl="0" algn="ctr"/>
            <a:r>
              <a:rPr lang="en-US" sz="1050" dirty="0">
                <a:solidFill>
                  <a:schemeClr val="lt1"/>
                </a:solidFill>
                <a:ea typeface="Lato"/>
                <a:cs typeface="Lato"/>
                <a:sym typeface="Lato"/>
              </a:rPr>
              <a:t>Commuter Rail Vision </a:t>
            </a:r>
            <a:endParaRPr sz="1050" dirty="0">
              <a:solidFill>
                <a:schemeClr val="lt1"/>
              </a:solidFill>
              <a:latin typeface="Lato"/>
              <a:ea typeface="Lato"/>
              <a:cs typeface="Lato"/>
              <a:sym typeface="Lato"/>
            </a:endParaRPr>
          </a:p>
        </p:txBody>
      </p:sp>
      <p:sp>
        <p:nvSpPr>
          <p:cNvPr id="16" name="Shape 206"/>
          <p:cNvSpPr/>
          <p:nvPr/>
        </p:nvSpPr>
        <p:spPr>
          <a:xfrm>
            <a:off x="4448043" y="3280635"/>
            <a:ext cx="1188720" cy="914400"/>
          </a:xfrm>
          <a:prstGeom prst="roundRect">
            <a:avLst>
              <a:gd name="adj" fmla="val 50000"/>
            </a:avLst>
          </a:prstGeom>
          <a:solidFill>
            <a:srgbClr val="5DA9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50" dirty="0">
                <a:solidFill>
                  <a:schemeClr val="lt1"/>
                </a:solidFill>
                <a:latin typeface="Lato"/>
                <a:ea typeface="Lato"/>
                <a:cs typeface="Lato"/>
                <a:sym typeface="Lato"/>
              </a:rPr>
              <a:t>Mattapan High Speed Line</a:t>
            </a:r>
            <a:endParaRPr sz="1050" dirty="0">
              <a:solidFill>
                <a:schemeClr val="lt1"/>
              </a:solidFill>
              <a:latin typeface="Lato"/>
              <a:ea typeface="Lato"/>
              <a:cs typeface="Lato"/>
              <a:sym typeface="Lato"/>
            </a:endParaRPr>
          </a:p>
        </p:txBody>
      </p:sp>
      <p:sp>
        <p:nvSpPr>
          <p:cNvPr id="17" name="Shape 207"/>
          <p:cNvSpPr/>
          <p:nvPr/>
        </p:nvSpPr>
        <p:spPr>
          <a:xfrm>
            <a:off x="5707622" y="3280635"/>
            <a:ext cx="1188720" cy="914400"/>
          </a:xfrm>
          <a:prstGeom prst="roundRect">
            <a:avLst>
              <a:gd name="adj" fmla="val 50000"/>
            </a:avLst>
          </a:prstGeom>
          <a:solidFill>
            <a:srgbClr val="5DA9E8"/>
          </a:solidFill>
          <a:ln>
            <a:noFill/>
          </a:ln>
        </p:spPr>
        <p:txBody>
          <a:bodyPr spcFirstLastPara="1" wrap="square" lIns="91425" tIns="91425" rIns="91425" bIns="91425" anchor="ctr" anchorCtr="0">
            <a:noAutofit/>
          </a:bodyPr>
          <a:lstStyle/>
          <a:p>
            <a:pPr algn="ctr"/>
            <a:r>
              <a:rPr lang="en-US" sz="1050" dirty="0">
                <a:solidFill>
                  <a:schemeClr val="lt1"/>
                </a:solidFill>
                <a:ea typeface="Lato"/>
                <a:cs typeface="Lato"/>
                <a:sym typeface="Lato"/>
              </a:rPr>
              <a:t>Green Line Capacity</a:t>
            </a:r>
          </a:p>
          <a:p>
            <a:pPr lvl="0" algn="ctr"/>
            <a:endParaRPr sz="1050" dirty="0">
              <a:solidFill>
                <a:schemeClr val="lt1"/>
              </a:solidFill>
              <a:latin typeface="Lato"/>
              <a:ea typeface="Lato"/>
              <a:cs typeface="Lato"/>
              <a:sym typeface="Lato"/>
            </a:endParaRPr>
          </a:p>
        </p:txBody>
      </p:sp>
      <p:sp>
        <p:nvSpPr>
          <p:cNvPr id="18" name="Shape 208"/>
          <p:cNvSpPr/>
          <p:nvPr/>
        </p:nvSpPr>
        <p:spPr>
          <a:xfrm>
            <a:off x="6455635" y="2044699"/>
            <a:ext cx="1288189" cy="914400"/>
          </a:xfrm>
          <a:prstGeom prst="roundRect">
            <a:avLst>
              <a:gd name="adj" fmla="val 50000"/>
            </a:avLst>
          </a:prstGeom>
          <a:solidFill>
            <a:srgbClr val="5DA9E8"/>
          </a:solidFill>
          <a:ln>
            <a:noFill/>
          </a:ln>
        </p:spPr>
        <p:txBody>
          <a:bodyPr spcFirstLastPara="1" wrap="square" lIns="91425" tIns="91425" rIns="91425" bIns="91425" anchor="ctr" anchorCtr="0">
            <a:noAutofit/>
          </a:bodyPr>
          <a:lstStyle/>
          <a:p>
            <a:pPr algn="ctr"/>
            <a:r>
              <a:rPr lang="en-US" sz="1050" dirty="0">
                <a:solidFill>
                  <a:schemeClr val="lt1"/>
                </a:solidFill>
                <a:ea typeface="Lato"/>
                <a:cs typeface="Lato"/>
                <a:sym typeface="Lato"/>
              </a:rPr>
              <a:t>Plan for Accessible Transit Infrastructure</a:t>
            </a:r>
          </a:p>
        </p:txBody>
      </p:sp>
      <p:sp>
        <p:nvSpPr>
          <p:cNvPr id="19" name="Shape 209"/>
          <p:cNvSpPr/>
          <p:nvPr/>
        </p:nvSpPr>
        <p:spPr>
          <a:xfrm>
            <a:off x="7955280" y="2033287"/>
            <a:ext cx="1188720" cy="914400"/>
          </a:xfrm>
          <a:prstGeom prst="roundRect">
            <a:avLst>
              <a:gd name="adj" fmla="val 50000"/>
            </a:avLst>
          </a:prstGeom>
          <a:solidFill>
            <a:srgbClr val="5DA9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50" dirty="0">
                <a:solidFill>
                  <a:schemeClr val="bg1"/>
                </a:solidFill>
                <a:latin typeface="Lato"/>
                <a:ea typeface="Lato"/>
                <a:cs typeface="Lato"/>
                <a:sym typeface="Lato"/>
              </a:rPr>
              <a:t>Fleet &amp; Facilities Plan</a:t>
            </a:r>
            <a:endParaRPr sz="1050" dirty="0">
              <a:solidFill>
                <a:schemeClr val="bg1"/>
              </a:solidFill>
              <a:latin typeface="Lato"/>
              <a:ea typeface="Lato"/>
              <a:cs typeface="Lato"/>
              <a:sym typeface="Lato"/>
            </a:endParaRPr>
          </a:p>
        </p:txBody>
      </p:sp>
      <p:cxnSp>
        <p:nvCxnSpPr>
          <p:cNvPr id="20" name="Shape 221"/>
          <p:cNvCxnSpPr/>
          <p:nvPr/>
        </p:nvCxnSpPr>
        <p:spPr>
          <a:xfrm>
            <a:off x="1589509" y="3055858"/>
            <a:ext cx="0" cy="204400"/>
          </a:xfrm>
          <a:prstGeom prst="straightConnector1">
            <a:avLst/>
          </a:prstGeom>
          <a:noFill/>
          <a:ln w="9525" cap="flat" cmpd="sng">
            <a:solidFill>
              <a:schemeClr val="dk2"/>
            </a:solidFill>
            <a:prstDash val="solid"/>
            <a:round/>
            <a:headEnd type="none" w="med" len="med"/>
            <a:tailEnd type="none" w="med" len="med"/>
          </a:ln>
        </p:spPr>
      </p:cxnSp>
      <p:cxnSp>
        <p:nvCxnSpPr>
          <p:cNvPr id="21" name="Shape 220"/>
          <p:cNvCxnSpPr/>
          <p:nvPr/>
        </p:nvCxnSpPr>
        <p:spPr>
          <a:xfrm>
            <a:off x="5058012" y="3076235"/>
            <a:ext cx="0" cy="204400"/>
          </a:xfrm>
          <a:prstGeom prst="straightConnector1">
            <a:avLst/>
          </a:prstGeom>
          <a:noFill/>
          <a:ln w="9525" cap="flat" cmpd="sng">
            <a:solidFill>
              <a:schemeClr val="dk2"/>
            </a:solidFill>
            <a:prstDash val="solid"/>
            <a:round/>
            <a:headEnd type="none" w="med" len="med"/>
            <a:tailEnd type="none" w="med" len="med"/>
          </a:ln>
        </p:spPr>
      </p:cxnSp>
      <p:cxnSp>
        <p:nvCxnSpPr>
          <p:cNvPr id="22" name="Shape 223"/>
          <p:cNvCxnSpPr/>
          <p:nvPr/>
        </p:nvCxnSpPr>
        <p:spPr>
          <a:xfrm>
            <a:off x="5791075" y="2550827"/>
            <a:ext cx="664561" cy="0"/>
          </a:xfrm>
          <a:prstGeom prst="straightConnector1">
            <a:avLst/>
          </a:prstGeom>
          <a:noFill/>
          <a:ln w="9525" cap="flat" cmpd="sng">
            <a:solidFill>
              <a:schemeClr val="dk2"/>
            </a:solidFill>
            <a:prstDash val="solid"/>
            <a:round/>
            <a:headEnd type="none" w="med" len="med"/>
            <a:tailEnd type="none" w="med" len="med"/>
          </a:ln>
        </p:spPr>
      </p:cxnSp>
      <p:cxnSp>
        <p:nvCxnSpPr>
          <p:cNvPr id="26" name="Shape 223"/>
          <p:cNvCxnSpPr>
            <a:endCxn id="19" idx="1"/>
          </p:cNvCxnSpPr>
          <p:nvPr/>
        </p:nvCxnSpPr>
        <p:spPr>
          <a:xfrm>
            <a:off x="7743824" y="2490487"/>
            <a:ext cx="211456" cy="0"/>
          </a:xfrm>
          <a:prstGeom prst="straightConnector1">
            <a:avLst/>
          </a:prstGeom>
          <a:noFill/>
          <a:ln w="9525" cap="flat" cmpd="sng">
            <a:solidFill>
              <a:schemeClr val="dk2"/>
            </a:solidFill>
            <a:prstDash val="solid"/>
            <a:round/>
            <a:headEnd type="none" w="med" len="med"/>
            <a:tailEnd type="none" w="med" len="med"/>
          </a:ln>
        </p:spPr>
      </p:cxnSp>
      <p:sp>
        <p:nvSpPr>
          <p:cNvPr id="32" name="TextBox 31"/>
          <p:cNvSpPr txBox="1"/>
          <p:nvPr/>
        </p:nvSpPr>
        <p:spPr>
          <a:xfrm>
            <a:off x="6802550" y="1581150"/>
            <a:ext cx="2094004" cy="369332"/>
          </a:xfrm>
          <a:prstGeom prst="rect">
            <a:avLst/>
          </a:prstGeom>
          <a:noFill/>
          <a:ln>
            <a:solidFill>
              <a:schemeClr val="bg1"/>
            </a:solidFill>
          </a:ln>
        </p:spPr>
        <p:txBody>
          <a:bodyPr wrap="square" rtlCol="0">
            <a:spAutoFit/>
          </a:bodyPr>
          <a:lstStyle/>
          <a:p>
            <a:r>
              <a:rPr lang="en-US" i="1" dirty="0"/>
              <a:t>Systemwide Plans</a:t>
            </a:r>
          </a:p>
        </p:txBody>
      </p:sp>
      <p:sp>
        <p:nvSpPr>
          <p:cNvPr id="33" name="TextBox 32"/>
          <p:cNvSpPr txBox="1"/>
          <p:nvPr/>
        </p:nvSpPr>
        <p:spPr>
          <a:xfrm>
            <a:off x="2316491" y="4438650"/>
            <a:ext cx="2932666" cy="369332"/>
          </a:xfrm>
          <a:prstGeom prst="rect">
            <a:avLst/>
          </a:prstGeom>
          <a:solidFill>
            <a:schemeClr val="bg1"/>
          </a:solidFill>
          <a:ln>
            <a:solidFill>
              <a:schemeClr val="bg1"/>
            </a:solidFill>
          </a:ln>
        </p:spPr>
        <p:txBody>
          <a:bodyPr wrap="square" rtlCol="0">
            <a:spAutoFit/>
          </a:bodyPr>
          <a:lstStyle/>
          <a:p>
            <a:r>
              <a:rPr lang="en-US" i="1" dirty="0"/>
              <a:t>Modal and Project Plans</a:t>
            </a:r>
          </a:p>
        </p:txBody>
      </p:sp>
    </p:spTree>
    <p:extLst>
      <p:ext uri="{BB962C8B-B14F-4D97-AF65-F5344CB8AC3E}">
        <p14:creationId xmlns:p14="http://schemas.microsoft.com/office/powerpoint/2010/main" val="2133120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Planning Processes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74394207"/>
              </p:ext>
            </p:extLst>
          </p:nvPr>
        </p:nvGraphicFramePr>
        <p:xfrm>
          <a:off x="551145" y="1512518"/>
          <a:ext cx="6676373" cy="48632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960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Focus40 Process</a:t>
            </a:r>
          </a:p>
        </p:txBody>
      </p:sp>
      <p:pic>
        <p:nvPicPr>
          <p:cNvPr id="102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12398"/>
          <a:stretch/>
        </p:blipFill>
        <p:spPr bwMode="auto">
          <a:xfrm>
            <a:off x="570068" y="1528176"/>
            <a:ext cx="8148617" cy="4618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3506109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B20093C-2AF9-4FD1-985A-0FE71CD20506}" type="slidenum">
              <a:rPr lang="en-US" smtClean="0"/>
              <a:t>8</a:t>
            </a:fld>
            <a:endParaRPr lang="en-US" dirty="0"/>
          </a:p>
        </p:txBody>
      </p:sp>
      <p:sp>
        <p:nvSpPr>
          <p:cNvPr id="6" name="Rectangle 5"/>
          <p:cNvSpPr/>
          <p:nvPr/>
        </p:nvSpPr>
        <p:spPr>
          <a:xfrm>
            <a:off x="224071" y="6303372"/>
            <a:ext cx="1659078" cy="443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644" tIns="34322" rIns="68644" bIns="34322" rtlCol="0" anchor="ctr"/>
          <a:lstStyle/>
          <a:p>
            <a:pPr algn="ctr"/>
            <a:endParaRPr lang="en-US" dirty="0"/>
          </a:p>
        </p:txBody>
      </p:sp>
      <p:sp>
        <p:nvSpPr>
          <p:cNvPr id="8" name="Rectangle 7"/>
          <p:cNvSpPr/>
          <p:nvPr/>
        </p:nvSpPr>
        <p:spPr>
          <a:xfrm>
            <a:off x="0" y="1"/>
            <a:ext cx="9144000" cy="304800"/>
          </a:xfrm>
          <a:prstGeom prst="rect">
            <a:avLst/>
          </a:prstGeom>
          <a:solidFill>
            <a:srgbClr val="1B69B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6" rIns="91414" bIns="45706" rtlCol="0" anchor="ctr"/>
          <a:lstStyle/>
          <a:p>
            <a:pPr algn="ctr"/>
            <a:endParaRPr lang="en-US" dirty="0"/>
          </a:p>
        </p:txBody>
      </p:sp>
      <p:sp>
        <p:nvSpPr>
          <p:cNvPr id="9" name="TextBox 8"/>
          <p:cNvSpPr txBox="1"/>
          <p:nvPr/>
        </p:nvSpPr>
        <p:spPr>
          <a:xfrm>
            <a:off x="381001" y="372071"/>
            <a:ext cx="8686800" cy="704659"/>
          </a:xfrm>
          <a:prstGeom prst="rect">
            <a:avLst/>
          </a:prstGeom>
          <a:noFill/>
        </p:spPr>
        <p:txBody>
          <a:bodyPr wrap="square" lIns="91414" tIns="45706" rIns="91414" bIns="45706" rtlCol="0">
            <a:spAutoFit/>
          </a:bodyPr>
          <a:lstStyle/>
          <a:p>
            <a:r>
              <a:rPr lang="en-US" sz="4000" b="1" dirty="0"/>
              <a:t>Data Collection</a:t>
            </a:r>
            <a:endParaRPr lang="en-US" sz="30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534" y="6400801"/>
            <a:ext cx="1232268" cy="329666"/>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1" y="4197753"/>
            <a:ext cx="8538928" cy="2115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2909" y="1312245"/>
            <a:ext cx="5391746" cy="346610"/>
          </a:xfrm>
          <a:prstGeom prst="rect">
            <a:avLst/>
          </a:prstGeom>
          <a:noFill/>
        </p:spPr>
        <p:txBody>
          <a:bodyPr wrap="square" lIns="68644" tIns="34322" rIns="68644" bIns="34322" rtlCol="0">
            <a:spAutoFit/>
          </a:bodyPr>
          <a:lstStyle/>
          <a:p>
            <a:r>
              <a:rPr lang="en-US" b="1" dirty="0"/>
              <a:t>Existing and Future Conditions</a:t>
            </a:r>
          </a:p>
        </p:txBody>
      </p:sp>
      <p:sp>
        <p:nvSpPr>
          <p:cNvPr id="16" name="TextBox 15"/>
          <p:cNvSpPr txBox="1"/>
          <p:nvPr/>
        </p:nvSpPr>
        <p:spPr>
          <a:xfrm>
            <a:off x="510119" y="3940534"/>
            <a:ext cx="5391746" cy="346610"/>
          </a:xfrm>
          <a:prstGeom prst="rect">
            <a:avLst/>
          </a:prstGeom>
          <a:noFill/>
        </p:spPr>
        <p:txBody>
          <a:bodyPr wrap="square" lIns="68644" tIns="34322" rIns="68644" bIns="34322" rtlCol="0">
            <a:spAutoFit/>
          </a:bodyPr>
          <a:lstStyle/>
          <a:p>
            <a:r>
              <a:rPr lang="en-US" b="1" dirty="0"/>
              <a:t>Trends</a:t>
            </a:r>
          </a:p>
        </p:txBody>
      </p:sp>
      <p:grpSp>
        <p:nvGrpSpPr>
          <p:cNvPr id="2" name="Group 1"/>
          <p:cNvGrpSpPr/>
          <p:nvPr/>
        </p:nvGrpSpPr>
        <p:grpSpPr>
          <a:xfrm>
            <a:off x="423612" y="1645726"/>
            <a:ext cx="8496318" cy="2087524"/>
            <a:chOff x="261620" y="2192015"/>
            <a:chExt cx="11840317" cy="2780466"/>
          </a:xfrm>
        </p:grpSpPr>
        <p:pic>
          <p:nvPicPr>
            <p:cNvPr id="103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620" y="2226545"/>
              <a:ext cx="3899229" cy="2745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3267" y="2231308"/>
              <a:ext cx="3548662" cy="2664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44326" y="2192015"/>
              <a:ext cx="3957611" cy="2743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80079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304800"/>
          </a:xfrm>
          <a:prstGeom prst="rect">
            <a:avLst/>
          </a:prstGeom>
          <a:solidFill>
            <a:srgbClr val="1B69B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6" rIns="91414" bIns="45706" rtlCol="0" anchor="ctr"/>
          <a:lstStyle/>
          <a:p>
            <a:pPr algn="ctr"/>
            <a:endParaRPr lang="en-US" dirty="0"/>
          </a:p>
        </p:txBody>
      </p:sp>
      <p:pic>
        <p:nvPicPr>
          <p:cNvPr id="8" name="Picture 7" descr="The 2040 Investment Plan for the MBTA Logo (Focus 4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378104"/>
            <a:ext cx="1066800" cy="285116"/>
          </a:xfrm>
          <a:prstGeom prst="rect">
            <a:avLst/>
          </a:prstGeom>
        </p:spPr>
      </p:pic>
      <p:sp>
        <p:nvSpPr>
          <p:cNvPr id="7" name="TextBox 6"/>
          <p:cNvSpPr txBox="1"/>
          <p:nvPr/>
        </p:nvSpPr>
        <p:spPr>
          <a:xfrm>
            <a:off x="381001" y="372071"/>
            <a:ext cx="8686800" cy="704659"/>
          </a:xfrm>
          <a:prstGeom prst="rect">
            <a:avLst/>
          </a:prstGeom>
          <a:noFill/>
        </p:spPr>
        <p:txBody>
          <a:bodyPr wrap="square" lIns="91414" tIns="45706" rIns="91414" bIns="45706" rtlCol="0">
            <a:spAutoFit/>
          </a:bodyPr>
          <a:lstStyle/>
          <a:p>
            <a:r>
              <a:rPr lang="en-US" sz="4000" b="1" dirty="0"/>
              <a:t>Engagement</a:t>
            </a:r>
          </a:p>
        </p:txBody>
      </p:sp>
      <p:sp>
        <p:nvSpPr>
          <p:cNvPr id="2" name="Slide Number Placeholder 1"/>
          <p:cNvSpPr>
            <a:spLocks noGrp="1"/>
          </p:cNvSpPr>
          <p:nvPr>
            <p:ph type="sldNum" sz="quarter" idx="12"/>
          </p:nvPr>
        </p:nvSpPr>
        <p:spPr/>
        <p:txBody>
          <a:bodyPr/>
          <a:lstStyle/>
          <a:p>
            <a:fld id="{DD64A2DE-B61E-4B6D-AF87-B0E490FCDB55}" type="slidenum">
              <a:rPr lang="en-US" smtClean="0"/>
              <a:pPr/>
              <a:t>9</a:t>
            </a:fld>
            <a:endParaRPr lang="en-US" dirty="0"/>
          </a:p>
        </p:txBody>
      </p:sp>
      <p:pic>
        <p:nvPicPr>
          <p:cNvPr id="9" name="Picture 2" descr="Infographic showing Focus40's external engagement efforts. We asked the question: What is a challenge the MBTA needs to address in the future? We collected ideas from more than 2,000 people through 3 public events, 85+ organizations engaged, 5 stakeholder workshops, 200+ online submissions, and 100 street team hours. The Focus40 street team outreach was designed to correspond with overall MBTA ridership by mode: 60 hours at rapid transit stations; 30 hours at bus stations; 10 hours at commuter rail stations. Over 3,000 ideas collected! Focus40 comments were collected from people all over the region, concentrated in the metro-Boston area."/>
          <p:cNvPicPr>
            <a:picLocks noChangeAspect="1" noChangeArrowheads="1"/>
          </p:cNvPicPr>
          <p:nvPr/>
        </p:nvPicPr>
        <p:blipFill rotWithShape="1">
          <a:blip r:embed="rId4">
            <a:extLst>
              <a:ext uri="{28A0092B-C50C-407E-A947-70E740481C1C}">
                <a14:useLocalDpi xmlns:a14="http://schemas.microsoft.com/office/drawing/2010/main" val="0"/>
              </a:ext>
            </a:extLst>
          </a:blip>
          <a:srcRect t="2500" b="8214"/>
          <a:stretch/>
        </p:blipFill>
        <p:spPr bwMode="auto">
          <a:xfrm>
            <a:off x="333375" y="1152524"/>
            <a:ext cx="8477250" cy="5111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5467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NULL"/></Relationships>
</file>

<file path=ppt/theme/theme1.xml><?xml version="1.0" encoding="utf-8"?>
<a:theme xmlns:a="http://schemas.openxmlformats.org/drawingml/2006/main" name="1_Theme1">
  <a:themeElements>
    <a:clrScheme name="Custom 1">
      <a:dk1>
        <a:srgbClr val="292934"/>
      </a:dk1>
      <a:lt1>
        <a:srgbClr val="FFFFFF"/>
      </a:lt1>
      <a:dk2>
        <a:srgbClr val="000000"/>
      </a:dk2>
      <a:lt2>
        <a:srgbClr val="FFFFFF"/>
      </a:lt2>
      <a:accent1>
        <a:srgbClr val="1B69B1"/>
      </a:accent1>
      <a:accent2>
        <a:srgbClr val="FFD852"/>
      </a:accent2>
      <a:accent3>
        <a:srgbClr val="27304D"/>
      </a:accent3>
      <a:accent4>
        <a:srgbClr val="4C5A6A"/>
      </a:accent4>
      <a:accent5>
        <a:srgbClr val="8256A5"/>
      </a:accent5>
      <a:accent6>
        <a:srgbClr val="E46C0A"/>
      </a:accent6>
      <a:hlink>
        <a:srgbClr val="0000FF"/>
      </a:hlink>
      <a:folHlink>
        <a:srgbClr val="800080"/>
      </a:folHlink>
    </a:clrScheme>
    <a:fontScheme name="Focus40 (Lato)">
      <a:majorFont>
        <a:latin typeface="Lato"/>
        <a:ea typeface=""/>
        <a:cs typeface=""/>
      </a:majorFont>
      <a:minorFont>
        <a:latin typeface="Lat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7A021E94FC5D4AAD2009DAC492BB79" ma:contentTypeVersion="2" ma:contentTypeDescription="Create a new document." ma:contentTypeScope="" ma:versionID="08ee94d348ab304a3b79bdd2e6cacc8e">
  <xsd:schema xmlns:xsd="http://www.w3.org/2001/XMLSchema" xmlns:xs="http://www.w3.org/2001/XMLSchema" xmlns:p="http://schemas.microsoft.com/office/2006/metadata/properties" xmlns:ns2="fd838cc0-6891-4f57-b35d-ac88772996e0" targetNamespace="http://schemas.microsoft.com/office/2006/metadata/properties" ma:root="true" ma:fieldsID="bbbce1d2035354de95232db37b330cbf" ns2:_="">
    <xsd:import namespace="fd838cc0-6891-4f57-b35d-ac88772996e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838cc0-6891-4f57-b35d-ac88772996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202AD9-7942-4C3A-85A2-BC6AA6EC52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838cc0-6891-4f57-b35d-ac88772996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28F1CF-B9A4-423D-8B27-FD49A0F72425}">
  <ds:schemaRefs>
    <ds:schemaRef ds:uri="http://schemas.microsoft.com/sharepoint/v3/contenttype/forms"/>
  </ds:schemaRefs>
</ds:datastoreItem>
</file>

<file path=customXml/itemProps3.xml><?xml version="1.0" encoding="utf-8"?>
<ds:datastoreItem xmlns:ds="http://schemas.openxmlformats.org/officeDocument/2006/customXml" ds:itemID="{727510A6-769F-4228-86FE-B695A8ED1A5C}">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20383</TotalTime>
  <Words>3910</Words>
  <Application>Microsoft Macintosh PowerPoint</Application>
  <PresentationFormat>On-screen Show (4:3)</PresentationFormat>
  <Paragraphs>508</Paragraphs>
  <Slides>37</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Franklin Gothic Medium</vt:lpstr>
      <vt:lpstr>Lato</vt:lpstr>
      <vt:lpstr>1_Theme1</vt:lpstr>
      <vt:lpstr>Focus40</vt:lpstr>
      <vt:lpstr>Purpose &amp; Agenda</vt:lpstr>
      <vt:lpstr>Focus40 Overview</vt:lpstr>
      <vt:lpstr> Advancing the Goals of the Strategic Plan</vt:lpstr>
      <vt:lpstr>Connecting Supporting Plans</vt:lpstr>
      <vt:lpstr>Related Planning Processes</vt:lpstr>
      <vt:lpstr>Focus40 Process</vt:lpstr>
      <vt:lpstr>PowerPoint Presentation</vt:lpstr>
      <vt:lpstr>PowerPoint Presentation</vt:lpstr>
      <vt:lpstr>PowerPoint Presentation</vt:lpstr>
      <vt:lpstr>PowerPoint Presentation</vt:lpstr>
      <vt:lpstr>PowerPoint Presentation</vt:lpstr>
      <vt:lpstr>Scenario Planning Investment Framework</vt:lpstr>
      <vt:lpstr>Focus40 Places</vt:lpstr>
      <vt:lpstr>Priority Places Overview</vt:lpstr>
      <vt:lpstr>Major Employment/Destination Centers</vt:lpstr>
      <vt:lpstr>Inner Core Communities Lacking Rapid Transit</vt:lpstr>
      <vt:lpstr>Urban Gateways</vt:lpstr>
      <vt:lpstr>From Priority Places to Programs to Projects</vt:lpstr>
      <vt:lpstr>Focus40 Programs</vt:lpstr>
      <vt:lpstr>Proposed Programs Framework</vt:lpstr>
      <vt:lpstr>Proposed Programs  </vt:lpstr>
      <vt:lpstr>Proposed Programs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Plan Elements</vt:lpstr>
      <vt:lpstr>Next Steps: Plan for Focus40 Release</vt:lpstr>
    </vt:vector>
  </TitlesOfParts>
  <Company>MassDOT</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Sperling, Elliot (DOT)</dc:creator>
  <cp:lastModifiedBy>Siddiqui, Aayesha</cp:lastModifiedBy>
  <cp:revision>695</cp:revision>
  <cp:lastPrinted>2018-06-14T21:22:10Z</cp:lastPrinted>
  <dcterms:created xsi:type="dcterms:W3CDTF">2017-08-31T15:28:18Z</dcterms:created>
  <dcterms:modified xsi:type="dcterms:W3CDTF">2018-06-18T21:12:08Z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0x010100467A021E94FC5D4AAD2009DAC492BB79</vt:lpwstr>
  </property>
</Properties>
</file>